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7" r:id="rId1"/>
  </p:sldMasterIdLst>
  <p:sldIdLst>
    <p:sldId id="256" r:id="rId2"/>
    <p:sldId id="389" r:id="rId3"/>
    <p:sldId id="467" r:id="rId4"/>
    <p:sldId id="465" r:id="rId5"/>
    <p:sldId id="470" r:id="rId6"/>
    <p:sldId id="468" r:id="rId7"/>
    <p:sldId id="469" r:id="rId8"/>
    <p:sldId id="334" r:id="rId9"/>
    <p:sldId id="390" r:id="rId10"/>
    <p:sldId id="471" r:id="rId11"/>
    <p:sldId id="472" r:id="rId12"/>
    <p:sldId id="391" r:id="rId13"/>
    <p:sldId id="473" r:id="rId14"/>
    <p:sldId id="393" r:id="rId15"/>
    <p:sldId id="392" r:id="rId16"/>
    <p:sldId id="474" r:id="rId17"/>
    <p:sldId id="466" r:id="rId18"/>
    <p:sldId id="333" r:id="rId19"/>
    <p:sldId id="475" r:id="rId20"/>
    <p:sldId id="476" r:id="rId21"/>
    <p:sldId id="477" r:id="rId22"/>
    <p:sldId id="478" r:id="rId23"/>
    <p:sldId id="479" r:id="rId24"/>
    <p:sldId id="480" r:id="rId25"/>
    <p:sldId id="482" r:id="rId26"/>
    <p:sldId id="484" r:id="rId27"/>
    <p:sldId id="413" r:id="rId28"/>
    <p:sldId id="485" r:id="rId29"/>
    <p:sldId id="489" r:id="rId30"/>
    <p:sldId id="486" r:id="rId31"/>
    <p:sldId id="487" r:id="rId32"/>
    <p:sldId id="488" r:id="rId33"/>
    <p:sldId id="490" r:id="rId34"/>
    <p:sldId id="332" r:id="rId35"/>
    <p:sldId id="328" r:id="rId36"/>
    <p:sldId id="492" r:id="rId37"/>
    <p:sldId id="491" r:id="rId38"/>
    <p:sldId id="493" r:id="rId39"/>
    <p:sldId id="494" r:id="rId40"/>
    <p:sldId id="495" r:id="rId41"/>
    <p:sldId id="496" r:id="rId42"/>
    <p:sldId id="497" r:id="rId43"/>
    <p:sldId id="498" r:id="rId44"/>
    <p:sldId id="499" r:id="rId45"/>
    <p:sldId id="500" r:id="rId46"/>
    <p:sldId id="501" r:id="rId47"/>
    <p:sldId id="502" r:id="rId48"/>
    <p:sldId id="503" r:id="rId49"/>
    <p:sldId id="504" r:id="rId50"/>
    <p:sldId id="505" r:id="rId51"/>
    <p:sldId id="506" r:id="rId52"/>
    <p:sldId id="507" r:id="rId53"/>
    <p:sldId id="508" r:id="rId54"/>
    <p:sldId id="509" r:id="rId55"/>
    <p:sldId id="331"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R" initials="U" lastIdx="1" clrIdx="0">
    <p:extLst>
      <p:ext uri="{19B8F6BF-5375-455C-9EA6-DF929625EA0E}">
        <p15:presenceInfo xmlns:p15="http://schemas.microsoft.com/office/powerpoint/2012/main" userId="US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4" autoAdjust="0"/>
    <p:restoredTop sz="94660"/>
  </p:normalViewPr>
  <p:slideViewPr>
    <p:cSldViewPr snapToGrid="0">
      <p:cViewPr varScale="1">
        <p:scale>
          <a:sx n="103" d="100"/>
          <a:sy n="103" d="100"/>
        </p:scale>
        <p:origin x="150" y="2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70537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406660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584623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107390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141410" y="3073397"/>
            <a:ext cx="4878391" cy="271780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172200" y="3073397"/>
            <a:ext cx="4875210" cy="271780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655820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72678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263744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423608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588878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s-ES"/>
              <a:t>Haga clic en el icono para agregar una imagen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42947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685939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43453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855100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41548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s-ES"/>
              <a:t>Haga clic en el icono para agregar una imagen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421862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769053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63279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11/26/2021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126490164"/>
      </p:ext>
    </p:extLst>
  </p:cSld>
  <p:clrMap bg1="dk1" tx1="lt1" bg2="dk2"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microsoft.com/office/2007/relationships/hdphoto" Target="../media/hdphoto7.wdp"/><Relationship Id="rId3" Type="http://schemas.microsoft.com/office/2007/relationships/hdphoto" Target="../media/hdphoto5.wdp"/><Relationship Id="rId7"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Layout" Target="../slideLayouts/slideLayout4.xml"/><Relationship Id="rId6" Type="http://schemas.openxmlformats.org/officeDocument/2006/relationships/hyperlink" Target="file:///C:\Users\Marcelo\Desktop\CURSOS\Curso%20SEDESEM\Presentaciones\Links\DSC07509.JPG" TargetMode="External"/><Relationship Id="rId5" Type="http://schemas.microsoft.com/office/2007/relationships/hdphoto" Target="../media/hdphoto6.wdp"/><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E79AF-A730-4B65-A998-A0158EAB60F1}"/>
              </a:ext>
            </a:extLst>
          </p:cNvPr>
          <p:cNvSpPr>
            <a:spLocks noGrp="1"/>
          </p:cNvSpPr>
          <p:nvPr>
            <p:ph type="ctrTitle"/>
          </p:nvPr>
        </p:nvSpPr>
        <p:spPr>
          <a:xfrm>
            <a:off x="1876424" y="1122363"/>
            <a:ext cx="9799654" cy="2387600"/>
          </a:xfrm>
        </p:spPr>
        <p:txBody>
          <a:bodyPr/>
          <a:lstStyle/>
          <a:p>
            <a:r>
              <a:rPr lang="es-ES" dirty="0"/>
              <a:t>PROTECCIÓN DE REACTORES, BANCOS DE CAPACITORES Y BARRAS</a:t>
            </a:r>
            <a:endParaRPr lang="es-BO" dirty="0"/>
          </a:p>
        </p:txBody>
      </p:sp>
      <p:sp>
        <p:nvSpPr>
          <p:cNvPr id="3" name="Subtítulo 2">
            <a:extLst>
              <a:ext uri="{FF2B5EF4-FFF2-40B4-BE49-F238E27FC236}">
                <a16:creationId xmlns:a16="http://schemas.microsoft.com/office/drawing/2014/main" id="{6A8BE0A5-B1DC-4ED7-BF5E-0FFC38C44A13}"/>
              </a:ext>
            </a:extLst>
          </p:cNvPr>
          <p:cNvSpPr>
            <a:spLocks noGrp="1"/>
          </p:cNvSpPr>
          <p:nvPr>
            <p:ph type="subTitle" idx="1"/>
          </p:nvPr>
        </p:nvSpPr>
        <p:spPr>
          <a:xfrm>
            <a:off x="1876424" y="3828541"/>
            <a:ext cx="8791575" cy="475012"/>
          </a:xfrm>
        </p:spPr>
        <p:txBody>
          <a:bodyPr/>
          <a:lstStyle/>
          <a:p>
            <a:r>
              <a:rPr lang="es-ES" dirty="0">
                <a:solidFill>
                  <a:srgbClr val="FFC000"/>
                </a:solidFill>
              </a:rPr>
              <a:t>Ing. Juan marcelo torrez baltazar</a:t>
            </a:r>
            <a:endParaRPr lang="es-BO" dirty="0">
              <a:solidFill>
                <a:srgbClr val="FFC000"/>
              </a:solidFill>
            </a:endParaRPr>
          </a:p>
        </p:txBody>
      </p:sp>
      <p:sp>
        <p:nvSpPr>
          <p:cNvPr id="5" name="Subtítulo 2">
            <a:extLst>
              <a:ext uri="{FF2B5EF4-FFF2-40B4-BE49-F238E27FC236}">
                <a16:creationId xmlns:a16="http://schemas.microsoft.com/office/drawing/2014/main" id="{EC2EA9B1-F35F-4C74-9E6E-1A3F1C8A2106}"/>
              </a:ext>
            </a:extLst>
          </p:cNvPr>
          <p:cNvSpPr txBox="1">
            <a:spLocks/>
          </p:cNvSpPr>
          <p:nvPr/>
        </p:nvSpPr>
        <p:spPr>
          <a:xfrm>
            <a:off x="604007" y="6053024"/>
            <a:ext cx="11072071" cy="47501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effectLst>
                  <a:outerShdw blurRad="152400" dist="38100" dir="2700000" algn="tl">
                    <a:srgbClr val="000000">
                      <a:alpha val="36000"/>
                    </a:srgbClr>
                  </a:outerShdw>
                </a:effectLst>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effectLst>
                  <a:outerShdw blurRad="152400" dist="38100" dir="2700000" algn="tl">
                    <a:srgbClr val="000000">
                      <a:alpha val="36000"/>
                    </a:srgbClr>
                  </a:outerShdw>
                </a:effectLst>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effectLst>
                  <a:outerShdw blurRad="152400" dist="38100" dir="2700000" algn="tl">
                    <a:srgbClr val="000000">
                      <a:alpha val="36000"/>
                    </a:srgbClr>
                  </a:outerShdw>
                </a:effectLst>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pPr algn="ctr"/>
            <a:r>
              <a:rPr lang="es-ES" dirty="0">
                <a:solidFill>
                  <a:schemeClr val="bg1"/>
                </a:solidFill>
              </a:rPr>
              <a:t>NOVIEMBRE 2021</a:t>
            </a:r>
            <a:endParaRPr lang="es-BO" dirty="0">
              <a:solidFill>
                <a:schemeClr val="bg1"/>
              </a:solidFill>
            </a:endParaRPr>
          </a:p>
        </p:txBody>
      </p:sp>
      <p:pic>
        <p:nvPicPr>
          <p:cNvPr id="6" name="Picture 2">
            <a:extLst>
              <a:ext uri="{FF2B5EF4-FFF2-40B4-BE49-F238E27FC236}">
                <a16:creationId xmlns:a16="http://schemas.microsoft.com/office/drawing/2014/main" id="{126FF931-F467-4063-BB03-BBFA2CAD59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9924" y="4673181"/>
            <a:ext cx="3252152" cy="1062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4666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INTRODUCCIÓN</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714007" cy="6040595"/>
          </a:xfrm>
        </p:spPr>
        <p:txBody>
          <a:bodyPr>
            <a:normAutofit/>
          </a:bodyPr>
          <a:lstStyle/>
          <a:p>
            <a:pPr marL="3175" indent="-3175"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reactores y bancos de capacitores en paralelo se instalan en la redes eléctricas para compensar (absorber o inyectar) reactivo, y controlar los niveles de tensión del sistema.  </a:t>
            </a:r>
          </a:p>
          <a:p>
            <a:pPr marL="3175" indent="-3175"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reactores se conectan en sistema de transmisión en niveles de tensión igual o mayores a 230 kV, y pueden conectarse directamente a la línea o a las barras de las subestaciones; los primeros no cuentan con interruptores, por lo que energizan y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desenergizan</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junto a la línea, mientras que los segundos cuentan con interruptores que permiten su maniobra en función del requerimiento de absorción de reactivo.</a:t>
            </a:r>
          </a:p>
          <a:p>
            <a:pPr marL="3175" indent="-3175"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bancos de capacitores se conectan en sistemas de transmisión y subtransmisión iguales o menores a 115 kV.</a:t>
            </a:r>
          </a:p>
        </p:txBody>
      </p:sp>
    </p:spTree>
    <p:extLst>
      <p:ext uri="{BB962C8B-B14F-4D97-AF65-F5344CB8AC3E}">
        <p14:creationId xmlns:p14="http://schemas.microsoft.com/office/powerpoint/2010/main" val="3484428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CONEXIÓN DE REACTORES</a:t>
            </a:r>
            <a:endParaRPr lang="es-BO" dirty="0">
              <a:solidFill>
                <a:srgbClr val="0070C0"/>
              </a:solidFill>
            </a:endParaRPr>
          </a:p>
        </p:txBody>
      </p:sp>
      <p:pic>
        <p:nvPicPr>
          <p:cNvPr id="12" name="Picture 2">
            <a:extLst>
              <a:ext uri="{FF2B5EF4-FFF2-40B4-BE49-F238E27FC236}">
                <a16:creationId xmlns:a16="http://schemas.microsoft.com/office/drawing/2014/main" id="{C57F0672-C47E-444B-8992-8A8F1B1DB0F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004819" y="880188"/>
            <a:ext cx="10410803" cy="533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582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CONEXIÓN DE REACTORES</a:t>
            </a:r>
            <a:endParaRPr lang="es-BO" dirty="0">
              <a:solidFill>
                <a:srgbClr val="0070C0"/>
              </a:solidFill>
            </a:endParaRPr>
          </a:p>
        </p:txBody>
      </p:sp>
      <p:pic>
        <p:nvPicPr>
          <p:cNvPr id="4" name="Imagen 3">
            <a:extLst>
              <a:ext uri="{FF2B5EF4-FFF2-40B4-BE49-F238E27FC236}">
                <a16:creationId xmlns:a16="http://schemas.microsoft.com/office/drawing/2014/main" id="{FB47CF59-CF9D-4BE0-BBE8-D289402A40D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7751" y="735365"/>
            <a:ext cx="7778425" cy="5820709"/>
          </a:xfrm>
          <a:prstGeom prst="rect">
            <a:avLst/>
          </a:prstGeom>
          <a:ln>
            <a:no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3A34E13D-7252-4D5B-9B3E-D2F16FB57C99}"/>
              </a:ext>
            </a:extLst>
          </p:cNvPr>
          <p:cNvPicPr>
            <a:picLocks noChangeAspect="1"/>
          </p:cNvPicPr>
          <p:nvPr/>
        </p:nvPicPr>
        <p:blipFill>
          <a:blip r:embed="rId3"/>
          <a:stretch>
            <a:fillRect/>
          </a:stretch>
        </p:blipFill>
        <p:spPr>
          <a:xfrm>
            <a:off x="1538765" y="744558"/>
            <a:ext cx="8059443" cy="5820709"/>
          </a:xfrm>
          <a:prstGeom prst="rect">
            <a:avLst/>
          </a:prstGeom>
          <a:ln>
            <a:noFill/>
          </a:ln>
          <a:effectLst>
            <a:outerShdw blurRad="292100" dist="139700" dir="2700000" algn="tl" rotWithShape="0">
              <a:srgbClr val="333333">
                <a:alpha val="65000"/>
              </a:srgbClr>
            </a:outerShdw>
          </a:effectLst>
        </p:spPr>
      </p:pic>
      <p:pic>
        <p:nvPicPr>
          <p:cNvPr id="8" name="Imagen 7">
            <a:extLst>
              <a:ext uri="{FF2B5EF4-FFF2-40B4-BE49-F238E27FC236}">
                <a16:creationId xmlns:a16="http://schemas.microsoft.com/office/drawing/2014/main" id="{203FD7BB-A70D-4D26-A55A-577CDF30C8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53138" y="735365"/>
            <a:ext cx="7485723" cy="5811516"/>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9034C4C0-3CFD-4964-9715-139F91B831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6330" y="735365"/>
            <a:ext cx="7496904" cy="5829902"/>
          </a:xfrm>
          <a:prstGeom prst="rect">
            <a:avLst/>
          </a:prstGeom>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C2F1818F-E5C2-4B02-A2E1-F19E99936B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83234" y="745750"/>
            <a:ext cx="7983721" cy="58287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21560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TIPOS DE REACTORES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774392" cy="6040595"/>
          </a:xfrm>
        </p:spPr>
        <p:txBody>
          <a:bodyPr>
            <a:normAutofit lnSpcReduction="10000"/>
          </a:bodyPr>
          <a:lstStyle/>
          <a:p>
            <a:pPr marL="3175" indent="-3175"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Existen dos principales tipos de reactores en los sistemas eléctricos de potencia:</a:t>
            </a:r>
          </a:p>
          <a:p>
            <a:pPr marL="428625" indent="-342900" algn="just">
              <a:spcBef>
                <a:spcPts val="0"/>
              </a:spcBef>
              <a:spcAft>
                <a:spcPts val="12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Tipo seco (</a:t>
            </a:r>
            <a:r>
              <a:rPr lang="es-ES" dirty="0" err="1">
                <a:solidFill>
                  <a:schemeClr val="accent3"/>
                </a:solidFill>
                <a:effectLst>
                  <a:outerShdw blurRad="38100" dist="38100" dir="2700000" algn="tl">
                    <a:srgbClr val="000000">
                      <a:alpha val="43137"/>
                    </a:srgbClr>
                  </a:outerShdw>
                </a:effectLst>
                <a:latin typeface="Constantia" panose="02030602050306030303" pitchFamily="18" charset="0"/>
              </a:rPr>
              <a:t>Dry</a:t>
            </a: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 </a:t>
            </a:r>
            <a:r>
              <a:rPr lang="es-ES" dirty="0" err="1">
                <a:solidFill>
                  <a:schemeClr val="accent3"/>
                </a:solidFill>
                <a:effectLst>
                  <a:outerShdw blurRad="38100" dist="38100" dir="2700000" algn="tl">
                    <a:srgbClr val="000000">
                      <a:alpha val="43137"/>
                    </a:srgbClr>
                  </a:outerShdw>
                </a:effectLst>
                <a:latin typeface="Constantia" panose="02030602050306030303" pitchFamily="18" charset="0"/>
              </a:rPr>
              <a:t>type</a:t>
            </a: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Conectado en estrella aislado y asociado al terciario de un transformador o autotransformador de potencia.</a:t>
            </a:r>
          </a:p>
          <a:p>
            <a:pPr marL="428625" indent="-342900" algn="just">
              <a:spcBef>
                <a:spcPts val="0"/>
              </a:spcBef>
              <a:spcAft>
                <a:spcPts val="12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Sumergido en aceite (</a:t>
            </a:r>
            <a:r>
              <a:rPr lang="es-ES" dirty="0" err="1">
                <a:solidFill>
                  <a:schemeClr val="accent3"/>
                </a:solidFill>
                <a:effectLst>
                  <a:outerShdw blurRad="38100" dist="38100" dir="2700000" algn="tl">
                    <a:srgbClr val="000000">
                      <a:alpha val="43137"/>
                    </a:srgbClr>
                  </a:outerShdw>
                </a:effectLst>
                <a:latin typeface="Constantia" panose="02030602050306030303" pitchFamily="18" charset="0"/>
              </a:rPr>
              <a:t>Oil-immersed</a:t>
            </a: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Conectado en estrella, sólidamente puesto a tierra o a través de impedancia, asociado a los sistemas de transmisión.</a:t>
            </a:r>
          </a:p>
          <a:p>
            <a:pPr marL="3175" indent="-3175"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Para ambos tipos de construcción de reactores, hay dos consideraciones más que tienen un efecto en la protección:</a:t>
            </a:r>
          </a:p>
          <a:p>
            <a:pPr marL="428625" indent="-342900" algn="just">
              <a:spcBef>
                <a:spcPts val="0"/>
              </a:spcBef>
              <a:spcAft>
                <a:spcPts val="12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Monofásicos: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Cada reactor tiene su propio tanque y no existe la posibilidad de tener fallas entre fases. Aplicado a la compensación de líneas de transmisión.  </a:t>
            </a:r>
          </a:p>
          <a:p>
            <a:pPr marL="428625" indent="-342900" algn="just">
              <a:spcBef>
                <a:spcPts val="0"/>
              </a:spcBef>
              <a:spcAft>
                <a:spcPts val="12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Trifásicos: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tres devanados se encuentran en el mismo tanque. Empleado principalmente como reactores de barras.</a:t>
            </a:r>
          </a:p>
        </p:txBody>
      </p:sp>
    </p:spTree>
    <p:extLst>
      <p:ext uri="{BB962C8B-B14F-4D97-AF65-F5344CB8AC3E}">
        <p14:creationId xmlns:p14="http://schemas.microsoft.com/office/powerpoint/2010/main" val="4091172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tipos DE REACTORES</a:t>
            </a:r>
            <a:endParaRPr lang="es-BO" dirty="0">
              <a:solidFill>
                <a:srgbClr val="0070C0"/>
              </a:solidFill>
            </a:endParaRPr>
          </a:p>
        </p:txBody>
      </p:sp>
      <p:pic>
        <p:nvPicPr>
          <p:cNvPr id="11" name="Picture 2">
            <a:extLst>
              <a:ext uri="{FF2B5EF4-FFF2-40B4-BE49-F238E27FC236}">
                <a16:creationId xmlns:a16="http://schemas.microsoft.com/office/drawing/2014/main" id="{1C30BB99-9C43-4D2F-83B4-4DC4439F3C10}"/>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216324" y="776355"/>
            <a:ext cx="4574875" cy="58737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56E91314-3D7E-46CD-9DC0-A944835D5252}"/>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472536" y="776355"/>
            <a:ext cx="4690045" cy="58737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0478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Fallas en reactores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96755" cy="6040595"/>
          </a:xfrm>
        </p:spPr>
        <p:txBody>
          <a:bodyPr>
            <a:noAutofit/>
          </a:bodyPr>
          <a:lstStyle/>
          <a:p>
            <a:pPr marL="0" indent="0"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Las fallas encontradas con los reactores sumergidos en aceite son las siguientes:</a:t>
            </a:r>
          </a:p>
          <a:p>
            <a:pPr marL="361950" indent="-276225" algn="just">
              <a:spcBef>
                <a:spcPts val="0"/>
              </a:spcBef>
              <a:spcAft>
                <a:spcPts val="1200"/>
              </a:spcAf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Fallas que provocan grandes cambios en la magnitud de la corriente de fase, como fallas en bushings, fallas de aislamiento, etc. Debido a la proximidad del devanado al núcleo y al tanque, se pueden producir fallas fase a tierra, cuya magnitud depende de la ubicación de la falla con respecto al punto neutro.</a:t>
            </a:r>
          </a:p>
          <a:p>
            <a:pPr marL="361950" indent="-276225" algn="just">
              <a:spcBef>
                <a:spcPts val="0"/>
              </a:spcBef>
              <a:spcAft>
                <a:spcPts val="1200"/>
              </a:spcAf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Fallas entre espiras dentro del devanado del reactor, que dan como resultado pequeños cambios en la magnitud de corriente de fase. Este tipo de falla en reactores sumergidos en aceite resulta en un cambio de su impedancia e incremento de temperatura, presión interna y acumulación de gases. Si no se detectan oportunamente, es probable que se presente una falla mayor.</a:t>
            </a:r>
          </a:p>
          <a:p>
            <a:pPr marL="361950" indent="-276225" algn="just">
              <a:spcBef>
                <a:spcPts val="0"/>
              </a:spcBef>
              <a:spcAft>
                <a:spcPts val="1200"/>
              </a:spcAf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Fallos diversos como pérdida de aceite o refrigeración.</a:t>
            </a:r>
          </a:p>
        </p:txBody>
      </p:sp>
    </p:spTree>
    <p:extLst>
      <p:ext uri="{BB962C8B-B14F-4D97-AF65-F5344CB8AC3E}">
        <p14:creationId xmlns:p14="http://schemas.microsoft.com/office/powerpoint/2010/main" val="1688178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REACTORES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96755" cy="6040595"/>
          </a:xfrm>
        </p:spPr>
        <p:txBody>
          <a:bodyPr>
            <a:noAutofit/>
          </a:bodyPr>
          <a:lstStyle/>
          <a:p>
            <a:pPr marL="0" indent="0"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reactores son equipos muy similares a los transformadores de potencia, por lo que su protecciones también se asemejan.</a:t>
            </a:r>
          </a:p>
          <a:p>
            <a:pPr marL="0" indent="0"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Al conectarse a sistemas iguales o mayores a 115 kV, deben protegerse con relés (PP1 y PP2) diferenciales (87) y de sobrecorriente (51/51N). También deben contar con protecciones mecánicas (guardas) como relés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buchholz</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(63B), presión súbita (63P), alivio de presión, temperatura de devanado y de aceite (49), nivel de aceite (71), etc.</a:t>
            </a:r>
          </a:p>
          <a:p>
            <a:pPr marL="0" indent="0" algn="just">
              <a:spcBef>
                <a:spcPts val="0"/>
              </a:spcBef>
              <a:spcAft>
                <a:spcPts val="1200"/>
              </a:spcAf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En el caso de reactores de línea, el disparo de las protecciones del reactor deben desconectar la línea en ambos extremos. Asimismo, al igual que los transformadores, deben contar con relés de bloqueo (86R), que se activen por protecciones contra fallas internas (87, 63B, 63P y 49), que eviten la energización de la línea y el reactor. </a:t>
            </a:r>
          </a:p>
        </p:txBody>
      </p:sp>
    </p:spTree>
    <p:extLst>
      <p:ext uri="{BB962C8B-B14F-4D97-AF65-F5344CB8AC3E}">
        <p14:creationId xmlns:p14="http://schemas.microsoft.com/office/powerpoint/2010/main" val="3894632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SOBRECORRIENTE</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6029866" cy="6040595"/>
          </a:xfrm>
        </p:spPr>
        <p:txBody>
          <a:bodyPr>
            <a:noAutofit/>
          </a:bodyPr>
          <a:lstStyle/>
          <a:p>
            <a:pPr marL="361950" indent="-361950" algn="just">
              <a:spcBef>
                <a:spcPts val="0"/>
              </a:spcBef>
              <a:spcAft>
                <a:spcPts val="1200"/>
              </a:spcAf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Sobrecorriente de Fases (51)</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Protege principalmente  contra sobrecargas excesivas. La corriente de arranque o pick up se ajusta al 150% de la corriente nominal. </a:t>
            </a:r>
          </a:p>
          <a:p>
            <a:pPr marL="361950" indent="-361950" algn="just">
              <a:spcBef>
                <a:spcPts val="0"/>
              </a:spcBef>
              <a:spcAft>
                <a:spcPts val="1200"/>
              </a:spcAf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Sobrecorriente Residual (51N)</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Protege contra fallas interna no detectadas por la protección diferencial  o contra fallas a tierra externas. La corriente de arranque o pick up se ajusta entre el 30% al 40% de la corriente nominal. </a:t>
            </a:r>
          </a:p>
        </p:txBody>
      </p:sp>
      <p:pic>
        <p:nvPicPr>
          <p:cNvPr id="2" name="Imagen 1">
            <a:extLst>
              <a:ext uri="{FF2B5EF4-FFF2-40B4-BE49-F238E27FC236}">
                <a16:creationId xmlns:a16="http://schemas.microsoft.com/office/drawing/2014/main" id="{6E6C7006-3A0E-4CB3-BC7C-C82AF144BFBD}"/>
              </a:ext>
            </a:extLst>
          </p:cNvPr>
          <p:cNvPicPr>
            <a:picLocks noChangeAspect="1"/>
          </p:cNvPicPr>
          <p:nvPr/>
        </p:nvPicPr>
        <p:blipFill>
          <a:blip r:embed="rId2"/>
          <a:stretch>
            <a:fillRect/>
          </a:stretch>
        </p:blipFill>
        <p:spPr>
          <a:xfrm>
            <a:off x="7196127" y="580036"/>
            <a:ext cx="3985425" cy="61571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6643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DIFERENCIAL</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5477774" cy="6040595"/>
          </a:xfrm>
        </p:spPr>
        <p:txBody>
          <a:bodyPr>
            <a:noAutofit/>
          </a:bodyPr>
          <a:lstStyle/>
          <a:p>
            <a:pPr marL="361950" indent="-361950" algn="just">
              <a:spcBef>
                <a:spcPts val="0"/>
              </a:spcBef>
              <a:spcAft>
                <a:spcPts val="1200"/>
              </a:spcAf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Diferencial Porcentual (87)</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Una de las principales dificultades de la protección de reactores es la falsa operación durante condiciones de energización o desenergización, debido a que se presentan corrientes con componentes de corriente continua y baja frecuencia, con constantes de tiempo largas, por lo que se opta por emplear relés diferenciales porcentuales con restricción de armónicas.</a:t>
            </a:r>
          </a:p>
        </p:txBody>
      </p:sp>
      <p:pic>
        <p:nvPicPr>
          <p:cNvPr id="3" name="Imagen 2">
            <a:extLst>
              <a:ext uri="{FF2B5EF4-FFF2-40B4-BE49-F238E27FC236}">
                <a16:creationId xmlns:a16="http://schemas.microsoft.com/office/drawing/2014/main" id="{B4A59AC8-B5CF-4BCD-931D-2916A26B082C}"/>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r="2382"/>
          <a:stretch/>
        </p:blipFill>
        <p:spPr>
          <a:xfrm>
            <a:off x="6625087" y="589291"/>
            <a:ext cx="4649638" cy="6040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8586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DIFERENCIAL</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5641675" cy="6040595"/>
          </a:xfrm>
        </p:spPr>
        <p:txBody>
          <a:bodyPr>
            <a:noAutofit/>
          </a:bodyPr>
          <a:lstStyle/>
          <a:p>
            <a:pPr marL="361950" indent="-361950" algn="just">
              <a:spcBef>
                <a:spcPts val="0"/>
              </a:spcBef>
              <a:spcAft>
                <a:spcPts val="1200"/>
              </a:spcAft>
              <a:buClr>
                <a:schemeClr val="accent3"/>
              </a:buClr>
              <a:buFont typeface="Wingdings" panose="05000000000000000000" pitchFamily="2" charset="2"/>
              <a:buChar char="Ø"/>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 </a:t>
            </a:r>
            <a:r>
              <a:rPr lang="es-ES" b="1" dirty="0">
                <a:solidFill>
                  <a:schemeClr val="accent3"/>
                </a:solidFill>
                <a:latin typeface="Constantia" panose="02030602050306030303" pitchFamily="18" charset="0"/>
              </a:rPr>
              <a:t>Diferencial Restringida de Tierra (87G)</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De la misma forma que en transformador de potencia con conexión estrella puesta a tierra, se puede habilitar protección diferencial restringida de tierra (87G) en reactores sumergidos en aceite. </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El respaldo para falla a tierra, viene a ser la protección de sobrecorriente residual (51N).  </a:t>
            </a:r>
          </a:p>
        </p:txBody>
      </p:sp>
      <p:pic>
        <p:nvPicPr>
          <p:cNvPr id="4" name="Imagen 3">
            <a:extLst>
              <a:ext uri="{FF2B5EF4-FFF2-40B4-BE49-F238E27FC236}">
                <a16:creationId xmlns:a16="http://schemas.microsoft.com/office/drawing/2014/main" id="{51BD1C2F-E5D9-4343-BEB5-0D3667F16B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04648" y="783529"/>
            <a:ext cx="4042763" cy="58668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1170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PROTECCIONES MECÁNICAS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739888" cy="6040595"/>
          </a:xfrm>
        </p:spPr>
        <p:txBody>
          <a:bodyPr>
            <a:noAutofit/>
          </a:bodyPr>
          <a:lstStyle/>
          <a:p>
            <a:pPr marL="361950" indent="-358775" algn="just">
              <a:spcBef>
                <a:spcPts val="0"/>
              </a:spcBef>
              <a:spcAft>
                <a:spcPts val="1200"/>
              </a:spcAft>
              <a:buClr>
                <a:schemeClr val="accent3"/>
              </a:buClr>
              <a:buFont typeface="Wingdings" panose="05000000000000000000" pitchFamily="2" charset="2"/>
              <a:buChar char="Ø"/>
            </a:pPr>
            <a:r>
              <a:rPr lang="es-BO" b="1" dirty="0">
                <a:solidFill>
                  <a:schemeClr val="accent3"/>
                </a:solidFill>
                <a:latin typeface="Constantia" panose="02030602050306030303" pitchFamily="18" charset="0"/>
              </a:rPr>
              <a:t>Buchholz (63B)</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Aplicable a reactores que están equipados con tanques de expansión (conservador) y no tienen espacio de gas dentro del tanque. Se conecta en la tubería entre el reactor y el tanque de expansión. Descargas parciales de baja energía, fugas y sobrecalentamiento causados ​​por fallas entre espiras, o por altas resistencias de contacto o de juntas, hacen que el aislamiento en estos puntos se degraden lentamente, generando gases que viajan hacia el tanque de expansión (acumulador). </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También debe funcionar durante arcos internos severos o descargas disruptivas de alta corriente, que fuerzan el aceite a través del relé a alta velocidad antes de que los gases suban a través del sistema hasta el dispositivo (flujo de aceite).</a:t>
            </a:r>
            <a:endParaRPr lang="es-BO" dirty="0">
              <a:solidFill>
                <a:schemeClr val="bg1"/>
              </a:solidFill>
              <a:effectLst>
                <a:outerShdw blurRad="38100" dist="38100" dir="2700000" algn="tl">
                  <a:srgbClr val="000000">
                    <a:alpha val="43137"/>
                  </a:srgbClr>
                </a:outerShdw>
              </a:effectLst>
              <a:latin typeface="Constantia" panose="02030602050306030303" pitchFamily="18" charset="0"/>
            </a:endParaRPr>
          </a:p>
        </p:txBody>
      </p:sp>
    </p:spTree>
    <p:extLst>
      <p:ext uri="{BB962C8B-B14F-4D97-AF65-F5344CB8AC3E}">
        <p14:creationId xmlns:p14="http://schemas.microsoft.com/office/powerpoint/2010/main" val="4240597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PROTECCIONES MECÁNICAS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44996" cy="6040595"/>
          </a:xfrm>
        </p:spPr>
        <p:txBody>
          <a:bodyPr>
            <a:noAutofit/>
          </a:bodyPr>
          <a:lstStyle/>
          <a:p>
            <a:pPr marL="361950" indent="-358775" algn="just">
              <a:spcBef>
                <a:spcPts val="0"/>
              </a:spcBef>
              <a:spcAft>
                <a:spcPts val="1200"/>
              </a:spcAft>
              <a:buClr>
                <a:schemeClr val="accent3"/>
              </a:buClr>
              <a:buFont typeface="Wingdings" panose="05000000000000000000" pitchFamily="2" charset="2"/>
              <a:buChar char="Ø"/>
            </a:pPr>
            <a:r>
              <a:rPr lang="es-BO" b="1" dirty="0">
                <a:solidFill>
                  <a:schemeClr val="accent3"/>
                </a:solidFill>
                <a:latin typeface="Constantia" panose="02030602050306030303" pitchFamily="18" charset="0"/>
              </a:rPr>
              <a:t>Presión Súbita (63P)</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Montado en el tanque del reactor por debajo del nivel mínimo de aceite. El aceite llena el cámara inferior de la carcasa del relé, dentro de la cual se encuentra una membrana que cuenta con orificios de ecualización. Si se presenta una falla interna, el rápido aumento resultante en la presión del aceite se transmite a la membrana y el relé opera. En caso de aumentos graduales de presión, debido a variaciones de temperatura en los reactores, el orificio de compensación estabiliza la presión y evita que el relé opere.</a:t>
            </a:r>
          </a:p>
          <a:p>
            <a:pPr marL="361950" indent="-358775" algn="just">
              <a:spcBef>
                <a:spcPts val="0"/>
              </a:spcBef>
              <a:spcAft>
                <a:spcPts val="1200"/>
              </a:spcAft>
              <a:buClr>
                <a:schemeClr val="accent3"/>
              </a:buClr>
              <a:buFont typeface="Wingdings" panose="05000000000000000000" pitchFamily="2" charset="2"/>
              <a:buChar char="Ø"/>
            </a:pPr>
            <a:r>
              <a:rPr lang="es-BO" b="1" dirty="0">
                <a:solidFill>
                  <a:schemeClr val="accent3"/>
                </a:solidFill>
                <a:latin typeface="Constantia" panose="02030602050306030303" pitchFamily="18" charset="0"/>
              </a:rPr>
              <a:t>Temperatura de Aceite y Devanado (49)</a:t>
            </a:r>
          </a:p>
          <a:p>
            <a:pPr marL="361950" indent="0" algn="just">
              <a:spcBef>
                <a:spcPts val="0"/>
              </a:spcBef>
              <a:spcAft>
                <a:spcPts val="12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Aplica los mismo principios de operación y ajustes típicos, empleado en la protección de transformadores de potencia.</a:t>
            </a:r>
            <a:endParaRPr lang="es-BO" dirty="0">
              <a:solidFill>
                <a:schemeClr val="bg1"/>
              </a:solidFill>
              <a:effectLst>
                <a:outerShdw blurRad="38100" dist="38100" dir="2700000" algn="tl">
                  <a:srgbClr val="000000">
                    <a:alpha val="43137"/>
                  </a:srgbClr>
                </a:outerShdw>
              </a:effectLst>
              <a:latin typeface="Constantia" panose="02030602050306030303" pitchFamily="18" charset="0"/>
            </a:endParaRPr>
          </a:p>
        </p:txBody>
      </p:sp>
    </p:spTree>
    <p:extLst>
      <p:ext uri="{BB962C8B-B14F-4D97-AF65-F5344CB8AC3E}">
        <p14:creationId xmlns:p14="http://schemas.microsoft.com/office/powerpoint/2010/main" val="605000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DIAGRAMA UNIFILAR DE PROTECCIONES DE REACTOR</a:t>
            </a:r>
            <a:endParaRPr lang="es-BO" dirty="0">
              <a:solidFill>
                <a:srgbClr val="0070C0"/>
              </a:solidFill>
            </a:endParaRPr>
          </a:p>
        </p:txBody>
      </p:sp>
      <p:pic>
        <p:nvPicPr>
          <p:cNvPr id="4" name="Imagen 3">
            <a:extLst>
              <a:ext uri="{FF2B5EF4-FFF2-40B4-BE49-F238E27FC236}">
                <a16:creationId xmlns:a16="http://schemas.microsoft.com/office/drawing/2014/main" id="{05A04987-B28D-4C2A-9261-BE6DED5F20E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24951" y="696739"/>
            <a:ext cx="10127411" cy="58593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4898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Planillas de ajustes de protección de reactores</a:t>
            </a:r>
            <a:endParaRPr lang="es-BO" dirty="0">
              <a:solidFill>
                <a:srgbClr val="0070C0"/>
              </a:solidFill>
            </a:endParaRPr>
          </a:p>
        </p:txBody>
      </p:sp>
      <p:pic>
        <p:nvPicPr>
          <p:cNvPr id="7" name="Picture 3">
            <a:extLst>
              <a:ext uri="{FF2B5EF4-FFF2-40B4-BE49-F238E27FC236}">
                <a16:creationId xmlns:a16="http://schemas.microsoft.com/office/drawing/2014/main" id="{B01D424B-BF74-4819-AD1C-7A3BE51A4EC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7902" y="826519"/>
            <a:ext cx="10596196" cy="5677798"/>
          </a:xfrm>
          <a:prstGeom prst="rect">
            <a:avLst/>
          </a:prstGeom>
          <a:noFill/>
          <a:ln w="9525">
            <a:noFill/>
            <a:miter lim="800000"/>
            <a:headEnd/>
            <a:tailEnd/>
          </a:ln>
          <a:effectLst/>
        </p:spPr>
      </p:pic>
    </p:spTree>
    <p:extLst>
      <p:ext uri="{BB962C8B-B14F-4D97-AF65-F5344CB8AC3E}">
        <p14:creationId xmlns:p14="http://schemas.microsoft.com/office/powerpoint/2010/main" val="2660827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Planillas de ajustes de protección de reactores</a:t>
            </a:r>
            <a:endParaRPr lang="es-BO" dirty="0">
              <a:solidFill>
                <a:srgbClr val="0070C0"/>
              </a:solidFill>
            </a:endParaRPr>
          </a:p>
        </p:txBody>
      </p:sp>
      <p:pic>
        <p:nvPicPr>
          <p:cNvPr id="4" name="Picture 2">
            <a:extLst>
              <a:ext uri="{FF2B5EF4-FFF2-40B4-BE49-F238E27FC236}">
                <a16:creationId xmlns:a16="http://schemas.microsoft.com/office/drawing/2014/main" id="{58764068-0095-4EC8-B0E2-17AB63E3C80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23400"/>
          <a:stretch/>
        </p:blipFill>
        <p:spPr bwMode="auto">
          <a:xfrm>
            <a:off x="767751" y="879070"/>
            <a:ext cx="10664258" cy="5642500"/>
          </a:xfrm>
          <a:prstGeom prst="rect">
            <a:avLst/>
          </a:prstGeom>
          <a:noFill/>
          <a:ln w="9525">
            <a:noFill/>
            <a:miter lim="800000"/>
            <a:headEnd/>
            <a:tailEnd/>
          </a:ln>
          <a:effectLst/>
        </p:spPr>
      </p:pic>
    </p:spTree>
    <p:extLst>
      <p:ext uri="{BB962C8B-B14F-4D97-AF65-F5344CB8AC3E}">
        <p14:creationId xmlns:p14="http://schemas.microsoft.com/office/powerpoint/2010/main" val="2307987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Conexión de bancos de capacitores</a:t>
            </a:r>
            <a:endParaRPr lang="es-BO" dirty="0">
              <a:solidFill>
                <a:srgbClr val="0070C0"/>
              </a:solidFill>
            </a:endParaRPr>
          </a:p>
        </p:txBody>
      </p:sp>
      <p:pic>
        <p:nvPicPr>
          <p:cNvPr id="2" name="Imagen 1">
            <a:extLst>
              <a:ext uri="{FF2B5EF4-FFF2-40B4-BE49-F238E27FC236}">
                <a16:creationId xmlns:a16="http://schemas.microsoft.com/office/drawing/2014/main" id="{1175C146-3172-42C7-94EC-41177FBEC4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7751" y="783789"/>
            <a:ext cx="9513726" cy="5766301"/>
          </a:xfrm>
          <a:prstGeom prst="rect">
            <a:avLst/>
          </a:prstGeom>
          <a:ln>
            <a:noFill/>
          </a:ln>
          <a:effectLst>
            <a:outerShdw blurRad="292100" dist="139700" dir="2700000" algn="tl" rotWithShape="0">
              <a:srgbClr val="333333">
                <a:alpha val="65000"/>
              </a:srgbClr>
            </a:outerShdw>
          </a:effectLst>
        </p:spPr>
      </p:pic>
      <p:pic>
        <p:nvPicPr>
          <p:cNvPr id="3" name="Imagen 2">
            <a:extLst>
              <a:ext uri="{FF2B5EF4-FFF2-40B4-BE49-F238E27FC236}">
                <a16:creationId xmlns:a16="http://schemas.microsoft.com/office/drawing/2014/main" id="{BE37A62B-1B79-4E21-84A5-FEA4BDDA60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51105" y="754504"/>
            <a:ext cx="8489789" cy="5795586"/>
          </a:xfrm>
          <a:prstGeom prst="rect">
            <a:avLst/>
          </a:prstGeom>
          <a:ln>
            <a:noFill/>
          </a:ln>
          <a:effectLst>
            <a:outerShdw blurRad="292100" dist="139700" dir="2700000" algn="tl" rotWithShape="0">
              <a:srgbClr val="333333">
                <a:alpha val="65000"/>
              </a:srgbClr>
            </a:outerShdw>
          </a:effectLst>
        </p:spPr>
      </p:pic>
      <p:pic>
        <p:nvPicPr>
          <p:cNvPr id="6" name="Imagen 5">
            <a:extLst>
              <a:ext uri="{FF2B5EF4-FFF2-40B4-BE49-F238E27FC236}">
                <a16:creationId xmlns:a16="http://schemas.microsoft.com/office/drawing/2014/main" id="{4FB7D499-028D-4CEA-927E-816DB2A401B9}"/>
              </a:ext>
            </a:extLst>
          </p:cNvPr>
          <p:cNvPicPr>
            <a:picLocks noChangeAspect="1"/>
          </p:cNvPicPr>
          <p:nvPr/>
        </p:nvPicPr>
        <p:blipFill>
          <a:blip r:embed="rId4"/>
          <a:stretch>
            <a:fillRect/>
          </a:stretch>
        </p:blipFill>
        <p:spPr>
          <a:xfrm>
            <a:off x="2943016" y="754504"/>
            <a:ext cx="7871164" cy="5795586"/>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6CA95D9A-49D1-47D6-B976-233F7A2F073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37359" y="754503"/>
            <a:ext cx="7968732" cy="5766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1594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0" indent="0" algn="jus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de bancos de capacitores se puede dividir en: a) protección contra fallas internas, y b) protección contra disturbios del sistema. También se debe considerar el diseño y la configuración del banco de capacitores. En el parte de diseño de las unidades capacitivas se tres tipos principales: </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Con fusibles externos </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con fusibles internos</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Sin fusibles. </a:t>
            </a:r>
          </a:p>
          <a:p>
            <a:pPr marL="0" indent="0" algn="just">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En la configuración se tienen: </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Estrella o doble estrella aterrizada</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Estrella o doble estrella aislada</a:t>
            </a:r>
          </a:p>
          <a:p>
            <a:pPr marL="428625" indent="-342900"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Delta</a:t>
            </a:r>
          </a:p>
        </p:txBody>
      </p:sp>
    </p:spTree>
    <p:extLst>
      <p:ext uri="{BB962C8B-B14F-4D97-AF65-F5344CB8AC3E}">
        <p14:creationId xmlns:p14="http://schemas.microsoft.com/office/powerpoint/2010/main" val="526247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428625" indent="-428625"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Fusibles Externos </a:t>
            </a:r>
          </a:p>
        </p:txBody>
      </p:sp>
      <p:pic>
        <p:nvPicPr>
          <p:cNvPr id="4" name="Picture 2">
            <a:extLst>
              <a:ext uri="{FF2B5EF4-FFF2-40B4-BE49-F238E27FC236}">
                <a16:creationId xmlns:a16="http://schemas.microsoft.com/office/drawing/2014/main" id="{286ECD6B-8714-49B3-B18D-6E8AFE2724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3306" y="1332027"/>
            <a:ext cx="8876581" cy="5320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796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428625" indent="-428625"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Fusibles Internos </a:t>
            </a:r>
          </a:p>
        </p:txBody>
      </p:sp>
      <p:pic>
        <p:nvPicPr>
          <p:cNvPr id="7" name="Picture 3">
            <a:extLst>
              <a:ext uri="{FF2B5EF4-FFF2-40B4-BE49-F238E27FC236}">
                <a16:creationId xmlns:a16="http://schemas.microsoft.com/office/drawing/2014/main" id="{F9D1D61A-0BC6-4142-9651-F877A465C4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2920" y="1337094"/>
            <a:ext cx="8876581" cy="52551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6809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428625" indent="-428625"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Sin Fusibles </a:t>
            </a:r>
          </a:p>
        </p:txBody>
      </p:sp>
      <p:pic>
        <p:nvPicPr>
          <p:cNvPr id="8" name="Picture 3">
            <a:extLst>
              <a:ext uri="{FF2B5EF4-FFF2-40B4-BE49-F238E27FC236}">
                <a16:creationId xmlns:a16="http://schemas.microsoft.com/office/drawing/2014/main" id="{5681CCDE-AB77-417A-B511-66D4C059C69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3"/>
          <a:stretch/>
        </p:blipFill>
        <p:spPr bwMode="auto">
          <a:xfrm>
            <a:off x="1797954" y="1429097"/>
            <a:ext cx="8596092" cy="51183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2195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428625" indent="-428625"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Estrella y doble estrella puesto a tierra</a:t>
            </a:r>
          </a:p>
        </p:txBody>
      </p:sp>
      <p:pic>
        <p:nvPicPr>
          <p:cNvPr id="7" name="Picture 3">
            <a:extLst>
              <a:ext uri="{FF2B5EF4-FFF2-40B4-BE49-F238E27FC236}">
                <a16:creationId xmlns:a16="http://schemas.microsoft.com/office/drawing/2014/main" id="{8D3139E5-24CA-49B1-88BF-EB4BBB803F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7698" y="1285336"/>
            <a:ext cx="10101531" cy="5020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4935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696755" cy="5956035"/>
          </a:xfrm>
        </p:spPr>
        <p:txBody>
          <a:bodyPr>
            <a:normAutofit/>
          </a:bodyPr>
          <a:lstStyle/>
          <a:p>
            <a:pPr marL="428625" indent="-428625"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Estrella y doble estrella puesto a tierra</a:t>
            </a:r>
          </a:p>
        </p:txBody>
      </p:sp>
      <p:pic>
        <p:nvPicPr>
          <p:cNvPr id="8" name="Picture 2">
            <a:extLst>
              <a:ext uri="{FF2B5EF4-FFF2-40B4-BE49-F238E27FC236}">
                <a16:creationId xmlns:a16="http://schemas.microsoft.com/office/drawing/2014/main" id="{74F6A411-B45B-451D-9181-5702F1AF4E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8083" y="1256846"/>
            <a:ext cx="10032521" cy="5100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7541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pic>
        <p:nvPicPr>
          <p:cNvPr id="7" name="2 Imagen">
            <a:extLst>
              <a:ext uri="{FF2B5EF4-FFF2-40B4-BE49-F238E27FC236}">
                <a16:creationId xmlns:a16="http://schemas.microsoft.com/office/drawing/2014/main" id="{91792EEB-2979-4D74-97CC-E45F82B6D98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0093" r="11321" b="18230"/>
          <a:stretch/>
        </p:blipFill>
        <p:spPr>
          <a:xfrm>
            <a:off x="1225207" y="788865"/>
            <a:ext cx="4149049" cy="5756340"/>
          </a:xfrm>
          <a:prstGeom prst="rect">
            <a:avLst/>
          </a:prstGeom>
          <a:ln>
            <a:noFill/>
          </a:ln>
          <a:effectLst>
            <a:outerShdw blurRad="292100" dist="139700" dir="2700000" algn="tl" rotWithShape="0">
              <a:srgbClr val="333333">
                <a:alpha val="65000"/>
              </a:srgbClr>
            </a:outerShdw>
          </a:effectLst>
        </p:spPr>
      </p:pic>
      <p:pic>
        <p:nvPicPr>
          <p:cNvPr id="9" name="3 Imagen">
            <a:extLst>
              <a:ext uri="{FF2B5EF4-FFF2-40B4-BE49-F238E27FC236}">
                <a16:creationId xmlns:a16="http://schemas.microsoft.com/office/drawing/2014/main" id="{6FEC1153-11BB-4B43-A99F-201014CC55A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33512" t="16062" r="15295" b="61133"/>
          <a:stretch/>
        </p:blipFill>
        <p:spPr>
          <a:xfrm>
            <a:off x="6012355" y="788865"/>
            <a:ext cx="4954438" cy="2942850"/>
          </a:xfrm>
          <a:prstGeom prst="rect">
            <a:avLst/>
          </a:prstGeom>
          <a:ln>
            <a:noFill/>
          </a:ln>
          <a:effectLst>
            <a:outerShdw blurRad="292100" dist="139700" dir="2700000" algn="tl" rotWithShape="0">
              <a:srgbClr val="333333">
                <a:alpha val="65000"/>
              </a:srgbClr>
            </a:outerShdw>
          </a:effectLst>
        </p:spPr>
      </p:pic>
      <p:pic>
        <p:nvPicPr>
          <p:cNvPr id="10" name="17 Imagen">
            <a:hlinkClick r:id="rId6" action="ppaction://hlinkfile"/>
            <a:extLst>
              <a:ext uri="{FF2B5EF4-FFF2-40B4-BE49-F238E27FC236}">
                <a16:creationId xmlns:a16="http://schemas.microsoft.com/office/drawing/2014/main" id="{BEABB2A9-C224-47C0-88F2-3A64A0E6BBD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6012355" y="4035422"/>
            <a:ext cx="4954438" cy="25097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4710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Diseño y configuración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1212C74C-53C9-4D24-9782-5210D2EB655D}"/>
              </a:ext>
            </a:extLst>
          </p:cNvPr>
          <p:cNvSpPr>
            <a:spLocks noGrp="1"/>
          </p:cNvSpPr>
          <p:nvPr>
            <p:ph sz="half" idx="1"/>
          </p:nvPr>
        </p:nvSpPr>
        <p:spPr>
          <a:xfrm>
            <a:off x="767747" y="696635"/>
            <a:ext cx="10593242" cy="6161365"/>
          </a:xfrm>
        </p:spPr>
        <p:txBody>
          <a:bodyPr>
            <a:normAutofit/>
          </a:bodyPr>
          <a:lstStyle/>
          <a:p>
            <a:pPr marL="361950" indent="-361950" algn="just">
              <a:spcBef>
                <a:spcPts val="0"/>
              </a:spcBef>
              <a:spcAft>
                <a:spcPts val="600"/>
              </a:spcAft>
              <a:buClr>
                <a:schemeClr val="accent3"/>
              </a:buClr>
              <a:buFont typeface="Wingdings" panose="05000000000000000000" pitchFamily="2" charset="2"/>
              <a:buChar char="Ø"/>
              <a:tabLst>
                <a:tab pos="361950" algn="l"/>
              </a:tabLst>
            </a:pPr>
            <a:r>
              <a:rPr lang="es-ES" b="1" dirty="0">
                <a:solidFill>
                  <a:schemeClr val="accent3"/>
                </a:solidFill>
                <a:latin typeface="Constantia" panose="02030602050306030303" pitchFamily="18" charset="0"/>
              </a:rPr>
              <a:t>Condiciones Generales de Diseño</a:t>
            </a:r>
          </a:p>
          <a:p>
            <a:pPr marL="361950" indent="0" algn="just">
              <a:spcBef>
                <a:spcPts val="0"/>
              </a:spcBef>
              <a:spcAft>
                <a:spcPts val="6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estándares IEEE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Std</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18-1992 y 1036-1992, indican las especificaciones de diseño general de los bancos de capacitores:</a:t>
            </a:r>
          </a:p>
          <a:p>
            <a:pPr marL="801688" indent="-352425" algn="just">
              <a:spcBef>
                <a:spcPts val="0"/>
              </a:spcBef>
              <a:spcAft>
                <a:spcPts val="600"/>
              </a:spcAft>
              <a:buClr>
                <a:schemeClr val="accent3"/>
              </a:buClr>
              <a:buFont typeface="Wingdings" panose="05000000000000000000" pitchFamily="2" charset="2"/>
              <a:buChar cha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Debe tener la capacidad de operar de forma continua al 110% de la tensión nominal y 135% de la corriente nominal.</a:t>
            </a:r>
          </a:p>
          <a:p>
            <a:pPr marL="801688" indent="-352425" algn="just">
              <a:spcBef>
                <a:spcPts val="0"/>
              </a:spcBef>
              <a:spcAft>
                <a:spcPts val="600"/>
              </a:spcAft>
              <a:buClr>
                <a:schemeClr val="accent3"/>
              </a:buClr>
              <a:buFont typeface="Wingdings" panose="05000000000000000000" pitchFamily="2" charset="2"/>
              <a:buChar cha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No debe dar menos del 100% y más del 115% de su potencia reactiva nominal, a la tensión y frecuencia nominal.</a:t>
            </a:r>
          </a:p>
          <a:p>
            <a:pPr marL="801688" indent="-352425" algn="just">
              <a:spcBef>
                <a:spcPts val="0"/>
              </a:spcBef>
              <a:spcAft>
                <a:spcPts val="600"/>
              </a:spcAft>
              <a:buClr>
                <a:schemeClr val="accent3"/>
              </a:buClr>
              <a:buFont typeface="Wingdings" panose="05000000000000000000" pitchFamily="2" charset="2"/>
              <a:buChar cha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Debe poder operara de forma continua entregando hasta el 135% de su potencia nominal considerando tensiones de hasta 110% de la tensión nominal y que contenga armónicos. </a:t>
            </a:r>
          </a:p>
        </p:txBody>
      </p:sp>
    </p:spTree>
    <p:extLst>
      <p:ext uri="{BB962C8B-B14F-4D97-AF65-F5344CB8AC3E}">
        <p14:creationId xmlns:p14="http://schemas.microsoft.com/office/powerpoint/2010/main" val="982096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62253" cy="6161365"/>
          </a:xfrm>
        </p:spPr>
        <p:txBody>
          <a:bodyPr>
            <a:normAutofit/>
          </a:bodyPr>
          <a:lstStyle/>
          <a:p>
            <a:pPr marL="361950" indent="-361950" algn="just">
              <a:spcBef>
                <a:spcPts val="0"/>
              </a:spcBef>
              <a:spcAft>
                <a:spcPts val="600"/>
              </a:spcAft>
              <a:buClr>
                <a:schemeClr val="accent3"/>
              </a:buClr>
              <a:buFont typeface="Wingdings" panose="05000000000000000000" pitchFamily="2" charset="2"/>
              <a:buChar char="Ø"/>
              <a:tabLst>
                <a:tab pos="361950" algn="l"/>
              </a:tabLst>
            </a:pPr>
            <a:r>
              <a:rPr lang="es-ES" b="1" dirty="0">
                <a:solidFill>
                  <a:schemeClr val="accent3"/>
                </a:solidFill>
                <a:latin typeface="Constantia" panose="02030602050306030303" pitchFamily="18" charset="0"/>
              </a:rPr>
              <a:t>Introducción</a:t>
            </a:r>
          </a:p>
          <a:p>
            <a:pPr marL="36195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de bancos de capacitores requiere del conocimiento de las capacidades y limitaciones del banco:</a:t>
            </a:r>
          </a:p>
          <a:p>
            <a:pPr marL="819150" indent="-369888"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Fallas entre la barra y el banco, se protegen con protecciones de sobrecorriente convencionales con disparo al interruptor del banco.</a:t>
            </a:r>
          </a:p>
          <a:p>
            <a:pPr marL="819150" indent="-369888"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Sobretensiones del sistema, se protegen con pararrayos y descargadores convencionales.</a:t>
            </a:r>
          </a:p>
          <a:p>
            <a:pPr marL="819150" indent="-369888"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Fallas en unidades capacitivas individuales, son cubiertas por fusibles definidos por el fabricante. Los fusibles deben permitir la operación  continua del banco entre el 125% y 135% de la corriente nominal.</a:t>
            </a:r>
          </a:p>
          <a:p>
            <a:pPr marL="819150" indent="-369888"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Sobretensiones continuas en las unidades capacitivas.</a:t>
            </a:r>
          </a:p>
        </p:txBody>
      </p:sp>
    </p:spTree>
    <p:extLst>
      <p:ext uri="{BB962C8B-B14F-4D97-AF65-F5344CB8AC3E}">
        <p14:creationId xmlns:p14="http://schemas.microsoft.com/office/powerpoint/2010/main" val="2109950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62253" cy="6161365"/>
          </a:xfrm>
        </p:spPr>
        <p:txBody>
          <a:bodyPr>
            <a:normAutofit lnSpcReduction="10000"/>
          </a:bodyPr>
          <a:lstStyle/>
          <a:p>
            <a:pPr marL="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Se consideran condiciones de falla internas (banco) y externas (sistema):</a:t>
            </a:r>
          </a:p>
          <a:p>
            <a:pPr marL="361950" indent="-361950" algn="just">
              <a:spcBef>
                <a:spcPts val="0"/>
              </a:spcBef>
              <a:spcAft>
                <a:spcPts val="600"/>
              </a:spcAft>
              <a:buClr>
                <a:schemeClr val="accent3"/>
              </a:buClr>
              <a:buFont typeface="Wingdings" panose="05000000000000000000" pitchFamily="2" charset="2"/>
              <a:buChar char="Ø"/>
              <a:tabLst>
                <a:tab pos="361950" algn="l"/>
              </a:tabLst>
            </a:pPr>
            <a:r>
              <a:rPr lang="es-ES" b="1" dirty="0">
                <a:solidFill>
                  <a:schemeClr val="accent3"/>
                </a:solidFill>
                <a:latin typeface="Constantia" panose="02030602050306030303" pitchFamily="18" charset="0"/>
              </a:rPr>
              <a:t>Fallas Internas</a:t>
            </a:r>
          </a:p>
          <a:p>
            <a:pPr marL="36195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contra fallas internas esta conformada por los fusibles de las unidades o elementos capacitivos, y las protecciones de sobrecorriente y desbalance.</a:t>
            </a:r>
          </a:p>
          <a:p>
            <a:pPr marL="704850" indent="-255588" algn="just">
              <a:spcBef>
                <a:spcPts val="0"/>
              </a:spcBef>
              <a:spcAft>
                <a:spcPts val="6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Con fusibles externos y sin fusibles: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 de un elemento capacitivo ocasiona su fusión, cortocircuitando el grupo de capacitores, e incrementando la tensión en el resto. En unidades con fusibles externos, varios elementos capacitivos deben fundirse antes que opere el fusible.</a:t>
            </a:r>
          </a:p>
          <a:p>
            <a:pPr marL="704850" indent="-255588" algn="just">
              <a:spcBef>
                <a:spcPts val="0"/>
              </a:spcBef>
              <a:spcAft>
                <a:spcPts val="6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Con fusibles internos: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 de un elemento capacitivo, ocasiona la operación del fusible y el retiro del componente (circuito abierto). El grado de desbalance producido es menor que ocasionado por los fusibles externos (debido a que se retira un menor número de capacitores), y por lo tanto la protección de desbalance debe ser más sensible. </a:t>
            </a:r>
          </a:p>
        </p:txBody>
      </p:sp>
    </p:spTree>
    <p:extLst>
      <p:ext uri="{BB962C8B-B14F-4D97-AF65-F5344CB8AC3E}">
        <p14:creationId xmlns:p14="http://schemas.microsoft.com/office/powerpoint/2010/main" val="3947147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79506" cy="6161365"/>
          </a:xfrm>
        </p:spPr>
        <p:txBody>
          <a:bodyPr>
            <a:normAutofit/>
          </a:bodyPr>
          <a:lstStyle/>
          <a:p>
            <a:pPr marL="361950" indent="-342900" algn="just">
              <a:spcBef>
                <a:spcPts val="0"/>
              </a:spcBef>
              <a:spcAft>
                <a:spcPts val="6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Sobrecorriente de fases y residual (51/51N):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de sobrecorriente de fases se ajusta con un valor de arranque del </a:t>
            </a:r>
            <a:r>
              <a:rPr lang="es-ES" b="1" dirty="0">
                <a:solidFill>
                  <a:schemeClr val="bg1"/>
                </a:solidFill>
                <a:effectLst>
                  <a:outerShdw blurRad="38100" dist="38100" dir="2700000" algn="tl">
                    <a:srgbClr val="000000">
                      <a:alpha val="43137"/>
                    </a:srgbClr>
                  </a:outerShdw>
                </a:effectLst>
                <a:latin typeface="Constantia" panose="02030602050306030303" pitchFamily="18" charset="0"/>
              </a:rPr>
              <a:t>135%</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de la corriente nominal para bancos en estrella puestos a tierra y </a:t>
            </a:r>
            <a:r>
              <a:rPr lang="es-ES" b="1" dirty="0">
                <a:solidFill>
                  <a:schemeClr val="bg1"/>
                </a:solidFill>
                <a:effectLst>
                  <a:outerShdw blurRad="38100" dist="38100" dir="2700000" algn="tl">
                    <a:srgbClr val="000000">
                      <a:alpha val="43137"/>
                    </a:srgbClr>
                  </a:outerShdw>
                </a:effectLst>
                <a:latin typeface="Constantia" panose="02030602050306030303" pitchFamily="18" charset="0"/>
              </a:rPr>
              <a:t>125%</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para bancos sin conexión a tierra. Si se emplean funciones instantáneas, se deben ajustar a un valor elevado para evitar su operación durante transitorios de energización o aporte de energización de otros bancos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outrush</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con valores de ajuste de tres a cuatro veces la corriente nominal del banco.</a:t>
            </a:r>
          </a:p>
          <a:p>
            <a:pPr marL="361950" indent="0" algn="just">
              <a:spcBef>
                <a:spcPts val="0"/>
              </a:spcBef>
              <a:spcAft>
                <a:spcPts val="6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En bancos aislados de tierra, la protección de sobrecorriente residual (51N) debe configurarse con bastante sensibilidad para detectar y proporcionar un despeje rápido de fallas a tierra de baja magnitud no detectadas por las funciones de sobrecorriente de fase. En bancos con conexión a tierra, la protección 51N no debe operar durante el aporte a corrientes de energización, por lo que se ajusta a un valor por encima de la corriente nominal.</a:t>
            </a:r>
          </a:p>
        </p:txBody>
      </p:sp>
    </p:spTree>
    <p:extLst>
      <p:ext uri="{BB962C8B-B14F-4D97-AF65-F5344CB8AC3E}">
        <p14:creationId xmlns:p14="http://schemas.microsoft.com/office/powerpoint/2010/main" val="390543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pic>
        <p:nvPicPr>
          <p:cNvPr id="7" name="Imagen 6">
            <a:extLst>
              <a:ext uri="{FF2B5EF4-FFF2-40B4-BE49-F238E27FC236}">
                <a16:creationId xmlns:a16="http://schemas.microsoft.com/office/drawing/2014/main" id="{78A47B35-008F-4B4E-91A8-0BB355ED98A2}"/>
              </a:ext>
            </a:extLst>
          </p:cNvPr>
          <p:cNvPicPr>
            <a:picLocks noChangeAspect="1"/>
          </p:cNvPicPr>
          <p:nvPr/>
        </p:nvPicPr>
        <p:blipFill>
          <a:blip r:embed="rId2"/>
          <a:stretch>
            <a:fillRect/>
          </a:stretch>
        </p:blipFill>
        <p:spPr>
          <a:xfrm>
            <a:off x="3063545" y="782716"/>
            <a:ext cx="5890674" cy="58699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9025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79506" cy="6161365"/>
          </a:xfrm>
        </p:spPr>
        <p:txBody>
          <a:bodyPr>
            <a:normAutofit/>
          </a:bodyPr>
          <a:lstStyle/>
          <a:p>
            <a:pPr marL="361950" indent="-342900" algn="just">
              <a:spcBef>
                <a:spcPts val="0"/>
              </a:spcBef>
              <a:spcAft>
                <a:spcPts val="600"/>
              </a:spcAf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Desbalance (60):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Depende del diseño y la configuración del banco de capacitores. Una variedad de esquemas son empleados para unidades capacitivas con fusibles internos, externos y sin fusibles.</a:t>
            </a:r>
          </a:p>
          <a:p>
            <a:pPr marL="19050" indent="0" algn="just">
              <a:spcBef>
                <a:spcPts val="0"/>
              </a:spcBef>
              <a:spcAft>
                <a:spcPts val="6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	     Sobretensión (59)                     		Sobrecorriente (51)</a:t>
            </a:r>
          </a:p>
        </p:txBody>
      </p:sp>
      <p:pic>
        <p:nvPicPr>
          <p:cNvPr id="4" name="Picture 3">
            <a:extLst>
              <a:ext uri="{FF2B5EF4-FFF2-40B4-BE49-F238E27FC236}">
                <a16:creationId xmlns:a16="http://schemas.microsoft.com/office/drawing/2014/main" id="{72943CB5-ED7C-47FF-840C-7CC2A0F09A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752936"/>
            <a:ext cx="4951411" cy="3956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64D048BB-7986-433F-BFFA-04DA54BAD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255" y="2720628"/>
            <a:ext cx="3961485" cy="39359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6948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79506" cy="6161365"/>
          </a:xfrm>
        </p:spPr>
        <p:txBody>
          <a:bodyPr>
            <a:normAutofit/>
          </a:bodyPr>
          <a:lstStyle/>
          <a:p>
            <a:pPr marL="19050" indent="0" algn="just">
              <a:spcBef>
                <a:spcPts val="0"/>
              </a:spcBef>
              <a:spcAft>
                <a:spcPts val="600"/>
              </a:spcAf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	     Sobretensión (59)                     		Sobrecorriente (51)</a:t>
            </a:r>
          </a:p>
        </p:txBody>
      </p:sp>
      <p:pic>
        <p:nvPicPr>
          <p:cNvPr id="8" name="Picture 4">
            <a:extLst>
              <a:ext uri="{FF2B5EF4-FFF2-40B4-BE49-F238E27FC236}">
                <a16:creationId xmlns:a16="http://schemas.microsoft.com/office/drawing/2014/main" id="{DCDE708E-1081-4C47-BB7C-C8540BF58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3574" y="1425807"/>
            <a:ext cx="4541162" cy="47355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a:extLst>
              <a:ext uri="{FF2B5EF4-FFF2-40B4-BE49-F238E27FC236}">
                <a16:creationId xmlns:a16="http://schemas.microsoft.com/office/drawing/2014/main" id="{A893E784-ED0B-4814-80FE-1B1AC5E82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25807"/>
            <a:ext cx="5488644" cy="40063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7287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62253" cy="6161365"/>
          </a:xfrm>
        </p:spPr>
        <p:txBody>
          <a:bodyPr>
            <a:normAutofit/>
          </a:bodyPr>
          <a:lstStyle/>
          <a:p>
            <a:pPr marL="361950" indent="-361950" algn="just">
              <a:spcBef>
                <a:spcPts val="0"/>
              </a:spcBef>
              <a:spcAft>
                <a:spcPts val="600"/>
              </a:spcAft>
              <a:buClr>
                <a:schemeClr val="accent3"/>
              </a:buClr>
              <a:buFont typeface="Wingdings" panose="05000000000000000000" pitchFamily="2" charset="2"/>
              <a:buChar char="Ø"/>
              <a:tabLst>
                <a:tab pos="361950" algn="l"/>
              </a:tabLst>
            </a:pPr>
            <a:r>
              <a:rPr lang="es-ES" b="1" dirty="0">
                <a:solidFill>
                  <a:schemeClr val="accent3"/>
                </a:solidFill>
                <a:latin typeface="Constantia" panose="02030602050306030303" pitchFamily="18" charset="0"/>
              </a:rPr>
              <a:t>Fallas Externas</a:t>
            </a:r>
          </a:p>
          <a:p>
            <a:pPr marL="36195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Durante contingencias se pueden presentarse variaciones de tensión fuera de los rangos permitidos por la normativa. En caso de presentarse sobretensiones, la desconexión del banco ayudaría a reducir la tensión; en caso de bajas tensiones, la desconexión del banco agravaría el problema. </a:t>
            </a:r>
          </a:p>
          <a:p>
            <a:pPr marL="704850" indent="-342900"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Sobretensión: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Si la tensión del sistema excede la capacidad del banco de capacitores, se debe desconectar lo antes posible. La desconexión del banco de capacitores reducirá la tensión en las proximidades de la subestación. En algunos casos, es posible que se requieran protecciones de sobretensión de tiempo inverso para proteger las unidades capacitivas de condiciones de sobretensión severas. Se ajusta típicamente entre el 1.08 p.u al 1.12 p.u. de la tensión nominal de la barra. Cuando se tenga mas de un banco se puede configurar una operación escalonada. </a:t>
            </a:r>
          </a:p>
        </p:txBody>
      </p:sp>
    </p:spTree>
    <p:extLst>
      <p:ext uri="{BB962C8B-B14F-4D97-AF65-F5344CB8AC3E}">
        <p14:creationId xmlns:p14="http://schemas.microsoft.com/office/powerpoint/2010/main" val="984812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BANCOS DE CAPACITORES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47" y="696635"/>
            <a:ext cx="10662253" cy="6161365"/>
          </a:xfrm>
        </p:spPr>
        <p:txBody>
          <a:bodyPr>
            <a:normAutofit/>
          </a:bodyPr>
          <a:lstStyle/>
          <a:p>
            <a:pPr marL="36195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de sobretensión deben configurarse de acuerdo con las consideraciones de diseño definidas por el fabricante del banco o la norma IEEE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Std</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1036. </a:t>
            </a:r>
          </a:p>
          <a:p>
            <a:pPr marL="361950" indent="0" algn="just">
              <a:spcBef>
                <a:spcPts val="0"/>
              </a:spcBef>
              <a:spcAft>
                <a:spcPts val="600"/>
              </a:spcAft>
              <a:buClr>
                <a:schemeClr val="accent3"/>
              </a:buClr>
              <a:buNone/>
              <a:tabLst>
                <a:tab pos="361950" algn="l"/>
              </a:tabLst>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Si se prevé que el banco de capacitores estará expuesto a sobretensiones como resultado de una combinación de la componente fundamental y armónicos, se debe solicitar al fabricante el nivel de capacidad de tensión pico como función del tiempo y la temperatura. Los elementos capacitivos modernos se ven afectados por la tensión pico, por lo que se recomiendan el empleo de protecciones de medición de tensión pico.</a:t>
            </a:r>
          </a:p>
          <a:p>
            <a:pPr marL="361950" indent="-342900" algn="just">
              <a:spcBef>
                <a:spcPts val="0"/>
              </a:spcBef>
              <a:spcAft>
                <a:spcPts val="600"/>
              </a:spcAft>
              <a:buClr>
                <a:schemeClr val="accent3"/>
              </a:buClr>
              <a:buFont typeface="Wingdings" panose="05000000000000000000" pitchFamily="2" charset="2"/>
              <a:buChar char="§"/>
              <a:tabLst>
                <a:tab pos="361950" algn="l"/>
              </a:tabLst>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Baja tensión: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Su ajuste debe considerar los limites definidos en las condiciones de desempeño mínimo del sistema, para escenario de operación en emergencia. La desconexión del banco de capacitores, agravará el problema de baja tensión en el sistema. </a:t>
            </a:r>
          </a:p>
        </p:txBody>
      </p:sp>
    </p:spTree>
    <p:extLst>
      <p:ext uri="{BB962C8B-B14F-4D97-AF65-F5344CB8AC3E}">
        <p14:creationId xmlns:p14="http://schemas.microsoft.com/office/powerpoint/2010/main" val="1080609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53C206A-7CCE-409E-93AB-7079266C8236}"/>
              </a:ext>
            </a:extLst>
          </p:cNvPr>
          <p:cNvSpPr txBox="1">
            <a:spLocks/>
          </p:cNvSpPr>
          <p:nvPr/>
        </p:nvSpPr>
        <p:spPr>
          <a:xfrm>
            <a:off x="776377" y="205329"/>
            <a:ext cx="10271034"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DIAGRAMA UNIFILAR DE Protección DE BANCO DE CAP.</a:t>
            </a:r>
            <a:endParaRPr lang="es-BO" dirty="0">
              <a:solidFill>
                <a:srgbClr val="0070C0"/>
              </a:solidFill>
            </a:endParaRPr>
          </a:p>
        </p:txBody>
      </p:sp>
      <p:pic>
        <p:nvPicPr>
          <p:cNvPr id="2" name="Imagen 1">
            <a:extLst>
              <a:ext uri="{FF2B5EF4-FFF2-40B4-BE49-F238E27FC236}">
                <a16:creationId xmlns:a16="http://schemas.microsoft.com/office/drawing/2014/main" id="{22258937-D8E2-4C69-8FC4-49096A36B48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6377" y="821094"/>
            <a:ext cx="3251387" cy="5719665"/>
          </a:xfrm>
          <a:prstGeom prst="rect">
            <a:avLst/>
          </a:prstGeom>
          <a:ln>
            <a:noFill/>
          </a:ln>
          <a:effectLst>
            <a:outerShdw blurRad="292100" dist="139700" dir="2700000" algn="tl" rotWithShape="0">
              <a:srgbClr val="333333">
                <a:alpha val="65000"/>
              </a:srgbClr>
            </a:outerShdw>
          </a:effectLst>
        </p:spPr>
      </p:pic>
      <p:pic>
        <p:nvPicPr>
          <p:cNvPr id="5" name="Imagen 4">
            <a:extLst>
              <a:ext uri="{FF2B5EF4-FFF2-40B4-BE49-F238E27FC236}">
                <a16:creationId xmlns:a16="http://schemas.microsoft.com/office/drawing/2014/main" id="{59E42A0F-F059-4473-AE5C-8007F459F4EA}"/>
              </a:ext>
            </a:extLst>
          </p:cNvPr>
          <p:cNvPicPr>
            <a:picLocks noChangeAspect="1"/>
          </p:cNvPicPr>
          <p:nvPr/>
        </p:nvPicPr>
        <p:blipFill>
          <a:blip r:embed="rId3"/>
          <a:stretch>
            <a:fillRect/>
          </a:stretch>
        </p:blipFill>
        <p:spPr>
          <a:xfrm>
            <a:off x="4191987" y="821094"/>
            <a:ext cx="7648526" cy="57196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3945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53C206A-7CCE-409E-93AB-7079266C8236}"/>
              </a:ext>
            </a:extLst>
          </p:cNvPr>
          <p:cNvSpPr txBox="1">
            <a:spLocks/>
          </p:cNvSpPr>
          <p:nvPr/>
        </p:nvSpPr>
        <p:spPr>
          <a:xfrm>
            <a:off x="776377" y="205329"/>
            <a:ext cx="10271034"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Ajustes de protección DE BANCO DE CAPACITORES</a:t>
            </a:r>
            <a:endParaRPr lang="es-BO" dirty="0">
              <a:solidFill>
                <a:srgbClr val="0070C0"/>
              </a:solidFill>
            </a:endParaRPr>
          </a:p>
        </p:txBody>
      </p:sp>
      <p:pic>
        <p:nvPicPr>
          <p:cNvPr id="6" name="Picture 2">
            <a:extLst>
              <a:ext uri="{FF2B5EF4-FFF2-40B4-BE49-F238E27FC236}">
                <a16:creationId xmlns:a16="http://schemas.microsoft.com/office/drawing/2014/main" id="{85B9448F-8806-459F-B285-74D545F55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524" y="802752"/>
            <a:ext cx="10287997" cy="5654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4985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BARRAS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361950" indent="-361950" algn="just">
              <a:buClr>
                <a:schemeClr val="accent3"/>
              </a:buClr>
              <a:buFont typeface="Wingdings" panose="05000000000000000000" pitchFamily="2" charset="2"/>
              <a:buChar char="Ø"/>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Introducción</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Una barra es un elemento crítico de un sistema de potencia, ya que puede ser el punto de convergencia de muchos circuitos (transmisión, generación y/o carga). Por lo general, debido a la concentración de fuentes de cortocircuito, las fallas en barras son de alta magnitud de corriente. La protección de barra de alta velocidad se proporciona para limitar el efecto dañino en los equipos o en la estabilidad del sistema y para mantener el servicio con la menor cantidad de carga desconectada.</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operación innecesaria de la protección de barras interrumpe múltiples elementos de la red, lo que puede causar problemas en todo el sistema o interrumpir el suministro de energía a un gran número de cargas, por lo que la protección de barras debe cumplir requerimientos de seguridad.</a:t>
            </a:r>
          </a:p>
        </p:txBody>
      </p:sp>
    </p:spTree>
    <p:extLst>
      <p:ext uri="{BB962C8B-B14F-4D97-AF65-F5344CB8AC3E}">
        <p14:creationId xmlns:p14="http://schemas.microsoft.com/office/powerpoint/2010/main" val="1136808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configuración de BARRAS DE SUBESTACIONES</a:t>
            </a:r>
            <a:endParaRPr lang="es-BO" dirty="0">
              <a:solidFill>
                <a:srgbClr val="0070C0"/>
              </a:solidFill>
            </a:endParaRPr>
          </a:p>
        </p:txBody>
      </p:sp>
      <p:sp>
        <p:nvSpPr>
          <p:cNvPr id="9" name="Marcador de contenido 2">
            <a:extLst>
              <a:ext uri="{FF2B5EF4-FFF2-40B4-BE49-F238E27FC236}">
                <a16:creationId xmlns:a16="http://schemas.microsoft.com/office/drawing/2014/main" id="{B583E3B5-C2C2-46B6-8049-AB3E27CABA99}"/>
              </a:ext>
            </a:extLst>
          </p:cNvPr>
          <p:cNvSpPr>
            <a:spLocks noGrp="1"/>
          </p:cNvSpPr>
          <p:nvPr>
            <p:ph sz="half" idx="1"/>
          </p:nvPr>
        </p:nvSpPr>
        <p:spPr>
          <a:xfrm>
            <a:off x="767751" y="696635"/>
            <a:ext cx="4261449" cy="6161365"/>
          </a:xfrm>
        </p:spPr>
        <p:txBody>
          <a:bodyPr>
            <a:normAutofit/>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Se puede tener configuraciones de barras fijas y variables. La protección diferencial de barras debe adecuarse en las configuraciones variables: </a:t>
            </a:r>
          </a:p>
          <a:p>
            <a:pPr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Fijas: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Barra simple, barra simple con bypass, anillo y interruptor y medio.  </a:t>
            </a:r>
          </a:p>
          <a:p>
            <a:pPr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Variables: </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Barra principal + transferencia, doble barra, doble barra con bypass y doble barra con seccionador de transferencia. </a:t>
            </a:r>
          </a:p>
        </p:txBody>
      </p:sp>
      <p:pic>
        <p:nvPicPr>
          <p:cNvPr id="11" name="Imagen 10">
            <a:extLst>
              <a:ext uri="{FF2B5EF4-FFF2-40B4-BE49-F238E27FC236}">
                <a16:creationId xmlns:a16="http://schemas.microsoft.com/office/drawing/2014/main" id="{6EBDA2D6-3AE4-412D-BABA-DAF773F67F70}"/>
              </a:ext>
            </a:extLst>
          </p:cNvPr>
          <p:cNvPicPr>
            <a:picLocks noChangeAspect="1"/>
          </p:cNvPicPr>
          <p:nvPr/>
        </p:nvPicPr>
        <p:blipFill>
          <a:blip r:embed="rId2"/>
          <a:stretch>
            <a:fillRect/>
          </a:stretch>
        </p:blipFill>
        <p:spPr>
          <a:xfrm>
            <a:off x="5305245" y="1020011"/>
            <a:ext cx="2355012" cy="5514612"/>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DCC41051-F3B5-484D-BA9B-211EE810AEFD}"/>
              </a:ext>
            </a:extLst>
          </p:cNvPr>
          <p:cNvPicPr>
            <a:picLocks noChangeAspect="1"/>
          </p:cNvPicPr>
          <p:nvPr/>
        </p:nvPicPr>
        <p:blipFill>
          <a:blip r:embed="rId3"/>
          <a:stretch>
            <a:fillRect/>
          </a:stretch>
        </p:blipFill>
        <p:spPr>
          <a:xfrm>
            <a:off x="7936302" y="1020011"/>
            <a:ext cx="3822966" cy="5514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63831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configuración de BARRAS DE SUBESTACIONES</a:t>
            </a:r>
            <a:endParaRPr lang="es-BO" dirty="0">
              <a:solidFill>
                <a:srgbClr val="0070C0"/>
              </a:solidFill>
            </a:endParaRPr>
          </a:p>
        </p:txBody>
      </p:sp>
      <p:pic>
        <p:nvPicPr>
          <p:cNvPr id="6" name="Picture 3">
            <a:extLst>
              <a:ext uri="{FF2B5EF4-FFF2-40B4-BE49-F238E27FC236}">
                <a16:creationId xmlns:a16="http://schemas.microsoft.com/office/drawing/2014/main" id="{3EF1FD1E-A931-4A65-AB8D-0CA647052E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056"/>
          <a:stretch/>
        </p:blipFill>
        <p:spPr bwMode="auto">
          <a:xfrm>
            <a:off x="767752" y="969879"/>
            <a:ext cx="5451894" cy="545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A70FA318-0412-453E-A019-6919EC6E3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467"/>
          <a:stretch/>
        </p:blipFill>
        <p:spPr bwMode="auto">
          <a:xfrm>
            <a:off x="6496348" y="969879"/>
            <a:ext cx="5114808" cy="545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2734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configuración de BARRAS DE SUBESTACIONES</a:t>
            </a:r>
            <a:endParaRPr lang="es-BO" dirty="0">
              <a:solidFill>
                <a:srgbClr val="0070C0"/>
              </a:solidFill>
            </a:endParaRPr>
          </a:p>
        </p:txBody>
      </p:sp>
      <p:pic>
        <p:nvPicPr>
          <p:cNvPr id="7" name="Picture 5">
            <a:extLst>
              <a:ext uri="{FF2B5EF4-FFF2-40B4-BE49-F238E27FC236}">
                <a16:creationId xmlns:a16="http://schemas.microsoft.com/office/drawing/2014/main" id="{BCEE8C4B-1F71-46F0-8C91-6922C7241F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51" y="904629"/>
            <a:ext cx="5207364" cy="559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a:extLst>
              <a:ext uri="{FF2B5EF4-FFF2-40B4-BE49-F238E27FC236}">
                <a16:creationId xmlns:a16="http://schemas.microsoft.com/office/drawing/2014/main" id="{3E7AE9B2-5F3B-4249-81DE-2674AE25F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6887" y="904630"/>
            <a:ext cx="5371264" cy="559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8957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configuración de BARRAS DE SUBESTACIONES</a:t>
            </a:r>
            <a:endParaRPr lang="es-BO" dirty="0">
              <a:solidFill>
                <a:srgbClr val="0070C0"/>
              </a:solidFill>
            </a:endParaRPr>
          </a:p>
        </p:txBody>
      </p:sp>
      <p:pic>
        <p:nvPicPr>
          <p:cNvPr id="6" name="Picture 3">
            <a:extLst>
              <a:ext uri="{FF2B5EF4-FFF2-40B4-BE49-F238E27FC236}">
                <a16:creationId xmlns:a16="http://schemas.microsoft.com/office/drawing/2014/main" id="{0727E101-5C5C-4FF9-BDB0-309884270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51" y="1062970"/>
            <a:ext cx="5101088" cy="51394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5AA0A938-C2D2-4278-83F6-7B96307B9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163" y="1062970"/>
            <a:ext cx="5273615" cy="51394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206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BARRAS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El principal problema de la protección de barras es la saturación desigual de los CT´s, que se presenta debido a la elevada corriente de falla y al flujo residual en los CT´s. Durante una falla externa cercana, un CT recibirá la contribución total de la barra mientras que los otros CT´s solo verán la contribución de las líneas individuales. </a:t>
            </a:r>
          </a:p>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El esquema de protección típico de barras es la diferencial, que opera bajo el principio que en condiciones normales, la suma (vectorial) de todas las corrientes que entran a la barra es cero; si la suma de corriente da un valor diferente de cero (diferencial), existe un camino (falla) de fuga de corriente. Los principales esquema de protección diferencial de barras son:      </a:t>
            </a:r>
          </a:p>
          <a:p>
            <a:pPr marL="361950" indent="-276225"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Diferencial de alta impedancia</a:t>
            </a:r>
          </a:p>
          <a:p>
            <a:pPr marL="361950" indent="-276225"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Diferencial porcentual</a:t>
            </a:r>
          </a:p>
          <a:p>
            <a:pPr marL="0" indent="0" algn="just">
              <a:buClr>
                <a:schemeClr val="accent3"/>
              </a:buClr>
              <a:buNone/>
            </a:pPr>
            <a:endParaRPr lang="es-ES" dirty="0">
              <a:solidFill>
                <a:schemeClr val="bg1"/>
              </a:solidFill>
              <a:effectLst>
                <a:outerShdw blurRad="38100" dist="38100" dir="2700000" algn="tl">
                  <a:srgbClr val="000000">
                    <a:alpha val="43137"/>
                  </a:srgbClr>
                </a:outerShdw>
              </a:effectLst>
              <a:latin typeface="Constantia" panose="02030602050306030303" pitchFamily="18" charset="0"/>
            </a:endParaRPr>
          </a:p>
        </p:txBody>
      </p:sp>
    </p:spTree>
    <p:extLst>
      <p:ext uri="{BB962C8B-B14F-4D97-AF65-F5344CB8AC3E}">
        <p14:creationId xmlns:p14="http://schemas.microsoft.com/office/powerpoint/2010/main" val="393290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BARRAS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361950" indent="-276225"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Diferencial de Alta Impedancia</a:t>
            </a:r>
          </a:p>
          <a:p>
            <a:pPr marL="0" indent="0" algn="just">
              <a:buClr>
                <a:schemeClr val="accent3"/>
              </a:buClr>
              <a:buNone/>
            </a:pPr>
            <a:endParaRPr lang="es-ES" dirty="0">
              <a:solidFill>
                <a:schemeClr val="bg1"/>
              </a:solidFill>
              <a:effectLst>
                <a:outerShdw blurRad="38100" dist="38100" dir="2700000" algn="tl">
                  <a:srgbClr val="000000">
                    <a:alpha val="43137"/>
                  </a:srgbClr>
                </a:outerShdw>
              </a:effectLst>
              <a:latin typeface="Constantia" panose="02030602050306030303" pitchFamily="18" charset="0"/>
            </a:endParaRPr>
          </a:p>
        </p:txBody>
      </p:sp>
      <p:pic>
        <p:nvPicPr>
          <p:cNvPr id="4" name="Picture 2">
            <a:extLst>
              <a:ext uri="{FF2B5EF4-FFF2-40B4-BE49-F238E27FC236}">
                <a16:creationId xmlns:a16="http://schemas.microsoft.com/office/drawing/2014/main" id="{D46D3FB6-2B3D-4C3E-B542-1544A352E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8176" y="1482332"/>
            <a:ext cx="7704511" cy="5170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487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BARRAS</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361950" indent="-276225" algn="just">
              <a:buClr>
                <a:schemeClr val="accent3"/>
              </a:buClr>
              <a:buFont typeface="Wingdings" panose="05000000000000000000" pitchFamily="2" charset="2"/>
              <a:buChar char="§"/>
            </a:pPr>
            <a:r>
              <a:rPr lang="es-ES" dirty="0">
                <a:solidFill>
                  <a:schemeClr val="accent3"/>
                </a:solidFill>
                <a:effectLst>
                  <a:outerShdw blurRad="38100" dist="38100" dir="2700000" algn="tl">
                    <a:srgbClr val="000000">
                      <a:alpha val="43137"/>
                    </a:srgbClr>
                  </a:outerShdw>
                </a:effectLst>
                <a:latin typeface="Constantia" panose="02030602050306030303" pitchFamily="18" charset="0"/>
              </a:rPr>
              <a:t>Diferencial Porcentual</a:t>
            </a:r>
          </a:p>
          <a:p>
            <a:pPr marL="0" indent="0" algn="just">
              <a:buClr>
                <a:schemeClr val="accent3"/>
              </a:buClr>
              <a:buNone/>
            </a:pPr>
            <a:endParaRPr lang="es-ES" dirty="0">
              <a:solidFill>
                <a:schemeClr val="bg1"/>
              </a:solidFill>
              <a:effectLst>
                <a:outerShdw blurRad="38100" dist="38100" dir="2700000" algn="tl">
                  <a:srgbClr val="000000">
                    <a:alpha val="43137"/>
                  </a:srgbClr>
                </a:outerShdw>
              </a:effectLst>
              <a:latin typeface="Constantia" panose="02030602050306030303" pitchFamily="18" charset="0"/>
            </a:endParaRPr>
          </a:p>
        </p:txBody>
      </p:sp>
      <p:pic>
        <p:nvPicPr>
          <p:cNvPr id="7" name="Picture 2">
            <a:extLst>
              <a:ext uri="{FF2B5EF4-FFF2-40B4-BE49-F238E27FC236}">
                <a16:creationId xmlns:a16="http://schemas.microsoft.com/office/drawing/2014/main" id="{57D10DDD-F87B-4A7C-8E6F-0A782684C8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57" r="3382"/>
          <a:stretch/>
        </p:blipFill>
        <p:spPr bwMode="auto">
          <a:xfrm>
            <a:off x="1005815" y="1354347"/>
            <a:ext cx="5494105" cy="51991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n 1">
            <a:extLst>
              <a:ext uri="{FF2B5EF4-FFF2-40B4-BE49-F238E27FC236}">
                <a16:creationId xmlns:a16="http://schemas.microsoft.com/office/drawing/2014/main" id="{E2432372-F4DA-4893-866D-ECFD8FF39E60}"/>
              </a:ext>
            </a:extLst>
          </p:cNvPr>
          <p:cNvPicPr>
            <a:picLocks noChangeAspect="1"/>
          </p:cNvPicPr>
          <p:nvPr/>
        </p:nvPicPr>
        <p:blipFill>
          <a:blip r:embed="rId3"/>
          <a:stretch>
            <a:fillRect/>
          </a:stretch>
        </p:blipFill>
        <p:spPr>
          <a:xfrm>
            <a:off x="7123050" y="556573"/>
            <a:ext cx="4295714" cy="2914650"/>
          </a:xfrm>
          <a:prstGeom prst="rect">
            <a:avLst/>
          </a:prstGeom>
          <a:ln>
            <a:noFill/>
          </a:ln>
          <a:effectLst>
            <a:outerShdw blurRad="292100" dist="139700" dir="2700000" algn="tl" rotWithShape="0">
              <a:srgbClr val="333333">
                <a:alpha val="65000"/>
              </a:srgbClr>
            </a:outerShdw>
          </a:effectLst>
        </p:spPr>
      </p:pic>
      <p:pic>
        <p:nvPicPr>
          <p:cNvPr id="3" name="Imagen 2">
            <a:extLst>
              <a:ext uri="{FF2B5EF4-FFF2-40B4-BE49-F238E27FC236}">
                <a16:creationId xmlns:a16="http://schemas.microsoft.com/office/drawing/2014/main" id="{7B5A71C1-B163-47C1-BD7B-4A369A367E77}"/>
              </a:ext>
            </a:extLst>
          </p:cNvPr>
          <p:cNvPicPr>
            <a:picLocks noChangeAspect="1"/>
          </p:cNvPicPr>
          <p:nvPr/>
        </p:nvPicPr>
        <p:blipFill>
          <a:blip r:embed="rId4"/>
          <a:stretch>
            <a:fillRect/>
          </a:stretch>
        </p:blipFill>
        <p:spPr>
          <a:xfrm>
            <a:off x="7128535" y="3638818"/>
            <a:ext cx="4295714" cy="2914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3505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BARRAS</a:t>
            </a:r>
            <a:endParaRPr lang="es-BO" dirty="0">
              <a:solidFill>
                <a:srgbClr val="0070C0"/>
              </a:solidFill>
            </a:endParaRPr>
          </a:p>
        </p:txBody>
      </p:sp>
      <p:pic>
        <p:nvPicPr>
          <p:cNvPr id="4" name="Imagen 3">
            <a:extLst>
              <a:ext uri="{FF2B5EF4-FFF2-40B4-BE49-F238E27FC236}">
                <a16:creationId xmlns:a16="http://schemas.microsoft.com/office/drawing/2014/main" id="{AD12964C-0D5F-4C2D-8271-619948E6D27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08490" y="653611"/>
            <a:ext cx="9902823" cy="1779038"/>
          </a:xfrm>
          <a:prstGeom prst="rect">
            <a:avLst/>
          </a:prstGeom>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E9CCA364-0703-499A-A925-09DC38609A7E}"/>
              </a:ext>
            </a:extLst>
          </p:cNvPr>
          <p:cNvPicPr>
            <a:picLocks noChangeAspect="1"/>
          </p:cNvPicPr>
          <p:nvPr/>
        </p:nvPicPr>
        <p:blipFill>
          <a:blip r:embed="rId3"/>
          <a:stretch>
            <a:fillRect/>
          </a:stretch>
        </p:blipFill>
        <p:spPr>
          <a:xfrm>
            <a:off x="1308490" y="2591428"/>
            <a:ext cx="9902823" cy="1971945"/>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6644673E-516F-4CD8-948A-D83C9363DF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08489" y="4722152"/>
            <a:ext cx="9902823" cy="19305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99926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361950" indent="-361950"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Introducción</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Aunque es poco frecuente, los interruptores ocasionalmente no se disparan o no eliminan una falla. Dependiendo de la topología de la red del sistema de energía, se debe solicitar a otros disyuntores para disparar y aislar las fuentes que contribuyen a la falla.</a:t>
            </a:r>
          </a:p>
        </p:txBody>
      </p:sp>
      <p:pic>
        <p:nvPicPr>
          <p:cNvPr id="7" name="Imagen 6">
            <a:extLst>
              <a:ext uri="{FF2B5EF4-FFF2-40B4-BE49-F238E27FC236}">
                <a16:creationId xmlns:a16="http://schemas.microsoft.com/office/drawing/2014/main" id="{A0BC6B4C-3B8F-4F03-8A15-7493671605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6383" b="7699"/>
          <a:stretch/>
        </p:blipFill>
        <p:spPr>
          <a:xfrm>
            <a:off x="877918" y="3234905"/>
            <a:ext cx="10546331" cy="29264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6688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748513" cy="6161365"/>
          </a:xfrm>
        </p:spPr>
        <p:txBody>
          <a:bodyPr>
            <a:normAutofit lnSpcReduction="10000"/>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protección de respaldo remoto tiene la desventaja de no saber exactamente cuándo se dio la orden de apertura del interruptor, por lo que debe incluir un retardo de tiempo para adaptarse a los retardos de disparo. Sus desventajas son:</a:t>
            </a:r>
          </a:p>
          <a:p>
            <a:pPr marL="361950" indent="-276225"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Cargas en conexión tipo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tap</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en líneas adyacentes son desconectadas. </a:t>
            </a:r>
          </a:p>
          <a:p>
            <a:pPr marL="361950" indent="-276225"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El tiempo de despeje de la falla por respaldo, resulta en un hueco de tensión de duración excesiva, daño adicional al equipo fallado, posible daño a equipos no fallados y condiciones de inestabilidad del sistema.</a:t>
            </a:r>
          </a:p>
          <a:p>
            <a:pPr marL="361950" indent="-276225"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Problemas de fuentes de alimentación intermedia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infeed</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podría dificultar la detección de fallas por las protecciones de respaldo remoto.</a:t>
            </a:r>
          </a:p>
          <a:p>
            <a:pPr marL="361950" indent="-276225"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ajustes requeridos para que las líneas adyacentes proporcionen protección de respaldo podría ocasionar su operación durante condiciones de sobrecarga temporal, desencadenando en un desconexión en cascada de otras líneas y el colapso parcial o total de sistema. </a:t>
            </a:r>
          </a:p>
        </p:txBody>
      </p:sp>
    </p:spTree>
    <p:extLst>
      <p:ext uri="{BB962C8B-B14F-4D97-AF65-F5344CB8AC3E}">
        <p14:creationId xmlns:p14="http://schemas.microsoft.com/office/powerpoint/2010/main" val="2450218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748513" cy="6161365"/>
          </a:xfrm>
        </p:spPr>
        <p:txBody>
          <a:bodyPr>
            <a:normAutofit/>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 ventaja de las protecciones de respaldo remoto es que son completamente independiente de los relés de protección, sistemas de control y suministro de alimentación en corriente continua (banco de baterías) de la subestación en el  que se encuentra el interruptor fallado. </a:t>
            </a:r>
          </a:p>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Por otro lado, la protección de respaldo local (falla interruptor), recibe una señal directamente de los relés de protección del componente fallado en la misma subestación, por lo que solo necesita esperar a que el interruptor elimine con éxito la falla. En caso de que no se elimine la falla, después de un retardo definido por los tiempos de detección de la falla, temporización y tiempo de despeje de la falla por parte del interruptor, la protección de falla interruptor envía señales de disparo a todos los demás interruptores de la subestación,  </a:t>
            </a:r>
          </a:p>
        </p:txBody>
      </p:sp>
    </p:spTree>
    <p:extLst>
      <p:ext uri="{BB962C8B-B14F-4D97-AF65-F5344CB8AC3E}">
        <p14:creationId xmlns:p14="http://schemas.microsoft.com/office/powerpoint/2010/main" val="3057933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0" y="696635"/>
            <a:ext cx="10748513" cy="6161365"/>
          </a:xfrm>
        </p:spPr>
        <p:txBody>
          <a:bodyPr>
            <a:normAutofit/>
          </a:bodyPr>
          <a:lstStyle/>
          <a:p>
            <a:pPr marL="361950" indent="-361950"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Causas de la Falla de Operación del Interruptor </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Existen muchas causas que pueden ocasionar la falla de un interruptor para despejar condiciones de falla: </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Bobinas o circuito de disparo defectuosos; </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Recorrido del mecanismo del interruptor incompleto o mecanismo lento;</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Falla en componentes (resistencias o condensadores) necesarios para la interrupción;</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Problemas con el material dieléctrico del interruptor (baja presión, baja temperatura o contaminado).</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Las últimas 4 causas pueden además ocasionar daños al interruptor que falló al abrir, por lo que requiere tomar medidas de protección de respaldo.   </a:t>
            </a:r>
          </a:p>
        </p:txBody>
      </p:sp>
    </p:spTree>
    <p:extLst>
      <p:ext uri="{BB962C8B-B14F-4D97-AF65-F5344CB8AC3E}">
        <p14:creationId xmlns:p14="http://schemas.microsoft.com/office/powerpoint/2010/main" val="378941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361950" indent="-361950" algn="just">
              <a:buClr>
                <a:schemeClr val="accent3"/>
              </a:buClr>
              <a:buFont typeface="Wingdings" panose="05000000000000000000" pitchFamily="2" charset="2"/>
              <a:buChar char="Ø"/>
            </a:pPr>
            <a:r>
              <a:rPr lang="es-ES" b="1" dirty="0">
                <a:solidFill>
                  <a:schemeClr val="accent3"/>
                </a:solidFill>
                <a:latin typeface="Constantia" panose="02030602050306030303" pitchFamily="18" charset="0"/>
              </a:rPr>
              <a:t>Principios de Operación</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Existen varios métodos que se utilizan para proporcionar protección contra fallas de interruptor:</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Inicio del temporizador desde el contacto del relé de disparo</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Monitorización de la reposición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reset</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del contacto del relé de disparo.</a:t>
            </a:r>
          </a:p>
          <a:p>
            <a:pPr marL="704850" indent="-342900" algn="just">
              <a:buClr>
                <a:schemeClr val="accent3"/>
              </a:buClr>
            </a:pPr>
            <a:r>
              <a:rPr lang="es-ES" u="sng" dirty="0">
                <a:solidFill>
                  <a:schemeClr val="bg1"/>
                </a:solidFill>
                <a:effectLst>
                  <a:outerShdw blurRad="38100" dist="38100" dir="2700000" algn="tl">
                    <a:srgbClr val="000000">
                      <a:alpha val="43137"/>
                    </a:srgbClr>
                  </a:outerShdw>
                </a:effectLst>
                <a:latin typeface="Constantia" panose="02030602050306030303" pitchFamily="18" charset="0"/>
              </a:rPr>
              <a:t>Monitoreo de la reposición de un elemento de sobrecorriente (detector de fallas)</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a:t>
            </a:r>
          </a:p>
          <a:p>
            <a:pPr marL="704850" indent="-342900" algn="just">
              <a:buClr>
                <a:schemeClr val="accent3"/>
              </a:buClr>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Monitorización del cambio de posición de los contactos auxiliares del interruptor.</a:t>
            </a:r>
          </a:p>
          <a:p>
            <a:pPr marL="36195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De estos métodos, el más empleado es la reposición del elemento de sobrecorriente.   </a:t>
            </a:r>
          </a:p>
        </p:txBody>
      </p:sp>
    </p:spTree>
    <p:extLst>
      <p:ext uri="{BB962C8B-B14F-4D97-AF65-F5344CB8AC3E}">
        <p14:creationId xmlns:p14="http://schemas.microsoft.com/office/powerpoint/2010/main" val="1463339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10662250" cy="6161365"/>
          </a:xfrm>
        </p:spPr>
        <p:txBody>
          <a:bodyPr>
            <a:normAutofit/>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Utiliza temporizadores que se activan con la operación de cualquiera de las protecciones (PP1 o PP2), y se desactiva cuando la corriente por el interruptor disminuye por debajo de un valor definido; para monitorear la corriente se emplean elementos de sobrecorriente instantáneos de fase y residual</a:t>
            </a:r>
          </a:p>
        </p:txBody>
      </p:sp>
      <p:pic>
        <p:nvPicPr>
          <p:cNvPr id="4" name="Picture 2">
            <a:extLst>
              <a:ext uri="{FF2B5EF4-FFF2-40B4-BE49-F238E27FC236}">
                <a16:creationId xmlns:a16="http://schemas.microsoft.com/office/drawing/2014/main" id="{4808553D-A210-46DA-9D16-4EFBF83B0D2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190952" y="2714547"/>
            <a:ext cx="7965370" cy="39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4937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sp>
        <p:nvSpPr>
          <p:cNvPr id="6" name="Marcador de contenido 2">
            <a:extLst>
              <a:ext uri="{FF2B5EF4-FFF2-40B4-BE49-F238E27FC236}">
                <a16:creationId xmlns:a16="http://schemas.microsoft.com/office/drawing/2014/main" id="{21D67736-E286-44D2-904D-ECC91B688B97}"/>
              </a:ext>
            </a:extLst>
          </p:cNvPr>
          <p:cNvSpPr>
            <a:spLocks noGrp="1"/>
          </p:cNvSpPr>
          <p:nvPr>
            <p:ph sz="half" idx="1"/>
          </p:nvPr>
        </p:nvSpPr>
        <p:spPr>
          <a:xfrm>
            <a:off x="767751" y="696635"/>
            <a:ext cx="7159924" cy="6161365"/>
          </a:xfrm>
        </p:spPr>
        <p:txBody>
          <a:bodyPr>
            <a:normAutofit/>
          </a:bodyPr>
          <a:lstStyle/>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Si la corriente de falla persiste por un tiempo mayor al definido por el temporizador 1 (Etapa 1), la protección 50BF emite una señal de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re-disparo</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y si la corriente de falla persiste por un tiempo mayor al temporizador 2 (Etapa 2), se emite la señal el disparo a todos los interruptores adyacentes de la subestación, y envía transferencias de disparo.</a:t>
            </a:r>
          </a:p>
          <a:p>
            <a:pPr marL="0" indent="0" algn="just">
              <a:buClr>
                <a:schemeClr val="accent3"/>
              </a:buClr>
              <a:buNone/>
            </a:pPr>
            <a:r>
              <a:rPr lang="es-ES" dirty="0">
                <a:solidFill>
                  <a:schemeClr val="bg1"/>
                </a:solidFill>
                <a:effectLst>
                  <a:outerShdw blurRad="38100" dist="38100" dir="2700000" algn="tl">
                    <a:srgbClr val="000000">
                      <a:alpha val="43137"/>
                    </a:srgbClr>
                  </a:outerShdw>
                </a:effectLst>
                <a:latin typeface="Constantia" panose="02030602050306030303" pitchFamily="18" charset="0"/>
              </a:rPr>
              <a:t>Los detectores de falla (50/50N) deben ajustarse por debajo de la mínima corriente de falla, y por encima de la máxima corriente de carga. Cuando se tenga funciones que no se activen por </a:t>
            </a:r>
            <a:r>
              <a:rPr lang="es-ES" dirty="0" err="1">
                <a:solidFill>
                  <a:schemeClr val="bg1"/>
                </a:solidFill>
                <a:effectLst>
                  <a:outerShdw blurRad="38100" dist="38100" dir="2700000" algn="tl">
                    <a:srgbClr val="000000">
                      <a:alpha val="43137"/>
                    </a:srgbClr>
                  </a:outerShdw>
                </a:effectLst>
                <a:latin typeface="Constantia" panose="02030602050306030303" pitchFamily="18" charset="0"/>
              </a:rPr>
              <a:t>sobrecorrientes</a:t>
            </a:r>
            <a:r>
              <a:rPr lang="es-ES" dirty="0">
                <a:solidFill>
                  <a:schemeClr val="bg1"/>
                </a:solidFill>
                <a:effectLst>
                  <a:outerShdw blurRad="38100" dist="38100" dir="2700000" algn="tl">
                    <a:srgbClr val="000000">
                      <a:alpha val="43137"/>
                    </a:srgbClr>
                  </a:outerShdw>
                </a:effectLst>
                <a:latin typeface="Constantia" panose="02030602050306030303" pitchFamily="18" charset="0"/>
              </a:rPr>
              <a:t>, (27/59, 81, etc.), se debe incluir en la lógica el contacto normalmente abierto del interruptor.</a:t>
            </a:r>
          </a:p>
        </p:txBody>
      </p:sp>
      <p:pic>
        <p:nvPicPr>
          <p:cNvPr id="2" name="Imagen 1">
            <a:extLst>
              <a:ext uri="{FF2B5EF4-FFF2-40B4-BE49-F238E27FC236}">
                <a16:creationId xmlns:a16="http://schemas.microsoft.com/office/drawing/2014/main" id="{5BA8BBCE-B19A-4601-8074-6DAD32548C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27675" y="2151120"/>
            <a:ext cx="4081552" cy="2819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9733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PROTECCIÓN DE FALLA INTERRUPTOR</a:t>
            </a:r>
            <a:endParaRPr lang="es-BO" dirty="0">
              <a:solidFill>
                <a:srgbClr val="0070C0"/>
              </a:solidFill>
            </a:endParaRPr>
          </a:p>
        </p:txBody>
      </p:sp>
      <p:pic>
        <p:nvPicPr>
          <p:cNvPr id="7" name="Picture 2">
            <a:extLst>
              <a:ext uri="{FF2B5EF4-FFF2-40B4-BE49-F238E27FC236}">
                <a16:creationId xmlns:a16="http://schemas.microsoft.com/office/drawing/2014/main" id="{F5079592-B41F-4C2D-A5FE-BEAFAA106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50" y="879894"/>
            <a:ext cx="10640497" cy="5331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562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PLANILLAS DE PROTECCIÓN DE FALLA INTERRUPTOR</a:t>
            </a:r>
            <a:endParaRPr lang="es-BO" dirty="0">
              <a:solidFill>
                <a:srgbClr val="0070C0"/>
              </a:solidFill>
            </a:endParaRPr>
          </a:p>
        </p:txBody>
      </p:sp>
      <p:pic>
        <p:nvPicPr>
          <p:cNvPr id="4" name="Picture 2">
            <a:extLst>
              <a:ext uri="{FF2B5EF4-FFF2-40B4-BE49-F238E27FC236}">
                <a16:creationId xmlns:a16="http://schemas.microsoft.com/office/drawing/2014/main" id="{027BD153-25B4-4385-BF83-5B953E19DD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51" y="728199"/>
            <a:ext cx="10668690" cy="583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48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A1E735B9-9F06-4431-B0CD-0DDAA7228935}"/>
              </a:ext>
            </a:extLst>
          </p:cNvPr>
          <p:cNvSpPr txBox="1">
            <a:spLocks/>
          </p:cNvSpPr>
          <p:nvPr/>
        </p:nvSpPr>
        <p:spPr>
          <a:xfrm>
            <a:off x="767751" y="205329"/>
            <a:ext cx="10279660" cy="44828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r>
              <a:rPr lang="es-CO" dirty="0">
                <a:solidFill>
                  <a:srgbClr val="0070C0"/>
                </a:solidFill>
              </a:rPr>
              <a:t>PLANILLAS DE PROTECCIÓN DE FALLA INTERRUPTOR</a:t>
            </a:r>
            <a:endParaRPr lang="es-BO" dirty="0">
              <a:solidFill>
                <a:srgbClr val="0070C0"/>
              </a:solidFill>
            </a:endParaRPr>
          </a:p>
        </p:txBody>
      </p:sp>
      <p:pic>
        <p:nvPicPr>
          <p:cNvPr id="6" name="Picture 3">
            <a:extLst>
              <a:ext uri="{FF2B5EF4-FFF2-40B4-BE49-F238E27FC236}">
                <a16:creationId xmlns:a16="http://schemas.microsoft.com/office/drawing/2014/main" id="{93775603-20BA-4428-A616-B2A1D27F9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187" y="805133"/>
            <a:ext cx="10643625" cy="5726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6741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53C206A-7CCE-409E-93AB-7079266C8236}"/>
              </a:ext>
            </a:extLst>
          </p:cNvPr>
          <p:cNvSpPr txBox="1">
            <a:spLocks/>
          </p:cNvSpPr>
          <p:nvPr/>
        </p:nvSpPr>
        <p:spPr>
          <a:xfrm>
            <a:off x="759125" y="3362597"/>
            <a:ext cx="10271034" cy="4482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a:lstStyle>
          <a:p>
            <a:pPr algn="ctr"/>
            <a:r>
              <a:rPr lang="es-CO" sz="4400" dirty="0">
                <a:solidFill>
                  <a:srgbClr val="0070C0"/>
                </a:solidFill>
              </a:rPr>
              <a:t>Gracias por su atención</a:t>
            </a:r>
            <a:endParaRPr lang="es-BO" sz="4400" dirty="0">
              <a:solidFill>
                <a:srgbClr val="0070C0"/>
              </a:solidFill>
            </a:endParaRPr>
          </a:p>
        </p:txBody>
      </p:sp>
    </p:spTree>
    <p:extLst>
      <p:ext uri="{BB962C8B-B14F-4D97-AF65-F5344CB8AC3E}">
        <p14:creationId xmlns:p14="http://schemas.microsoft.com/office/powerpoint/2010/main" val="1700566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o">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TM04033919[[fn=Circuito]]</Template>
  <TotalTime>8277</TotalTime>
  <Words>3289</Words>
  <Application>Microsoft Office PowerPoint</Application>
  <PresentationFormat>Panorámica</PresentationFormat>
  <Paragraphs>167</Paragraphs>
  <Slides>55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55</vt:i4>
      </vt:variant>
    </vt:vector>
  </HeadingPairs>
  <TitlesOfParts>
    <vt:vector size="60" baseType="lpstr">
      <vt:lpstr>Arial</vt:lpstr>
      <vt:lpstr>Constantia</vt:lpstr>
      <vt:lpstr>Tw Cen MT</vt:lpstr>
      <vt:lpstr>Wingdings</vt:lpstr>
      <vt:lpstr>Circuito</vt:lpstr>
      <vt:lpstr>PROTECCIÓN DE REACTORES, BANCOS DE CAPACITORES Y BARRAS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dsd</dc:title>
  <dc:creator>USR</dc:creator>
  <cp:lastModifiedBy>USR</cp:lastModifiedBy>
  <cp:revision>679</cp:revision>
  <dcterms:created xsi:type="dcterms:W3CDTF">2021-09-17T02:59:03Z</dcterms:created>
  <dcterms:modified xsi:type="dcterms:W3CDTF">2021-11-27T01:31:13Z</dcterms:modified>
</cp:coreProperties>
</file>